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9" r:id="rId3"/>
    <p:sldId id="270" r:id="rId4"/>
    <p:sldId id="257" r:id="rId5"/>
    <p:sldId id="258" r:id="rId6"/>
    <p:sldId id="271" r:id="rId7"/>
    <p:sldId id="300" r:id="rId8"/>
    <p:sldId id="261" r:id="rId9"/>
    <p:sldId id="302" r:id="rId10"/>
    <p:sldId id="260" r:id="rId11"/>
    <p:sldId id="262" r:id="rId12"/>
    <p:sldId id="259" r:id="rId13"/>
    <p:sldId id="304" r:id="rId14"/>
    <p:sldId id="263" r:id="rId15"/>
    <p:sldId id="264" r:id="rId16"/>
    <p:sldId id="265" r:id="rId17"/>
    <p:sldId id="288" r:id="rId18"/>
    <p:sldId id="291" r:id="rId19"/>
    <p:sldId id="289" r:id="rId20"/>
    <p:sldId id="330" r:id="rId21"/>
    <p:sldId id="328" r:id="rId22"/>
    <p:sldId id="331" r:id="rId23"/>
    <p:sldId id="266" r:id="rId24"/>
    <p:sldId id="324" r:id="rId25"/>
    <p:sldId id="267" r:id="rId26"/>
    <p:sldId id="292" r:id="rId27"/>
    <p:sldId id="303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52" y="-60"/>
      </p:cViewPr>
      <p:guideLst>
        <p:guide orient="horz" pos="211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Cover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9982775" y="512910"/>
            <a:ext cx="1852952" cy="2160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dirty="0"/>
              <a:t>DD </a:t>
            </a:r>
            <a:r>
              <a:rPr lang="nl-NL" dirty="0" err="1"/>
              <a:t>Month</a:t>
            </a:r>
            <a:r>
              <a:rPr lang="nl-NL" dirty="0"/>
              <a:t> YYYY</a:t>
            </a:r>
            <a:endParaRPr lang="en-GB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1" y="0"/>
            <a:ext cx="3197499" cy="1268760"/>
          </a:xfrm>
          <a:prstGeom prst="rect">
            <a:avLst/>
          </a:prstGeom>
          <a:ln>
            <a:noFill/>
          </a:ln>
        </p:spPr>
      </p:pic>
      <p:sp>
        <p:nvSpPr>
          <p:cNvPr id="33" name="Tijdelijke aanduiding voor tekst 32"/>
          <p:cNvSpPr>
            <a:spLocks noGrp="1"/>
          </p:cNvSpPr>
          <p:nvPr>
            <p:ph type="body" sz="quarter" idx="15" hasCustomPrompt="1"/>
          </p:nvPr>
        </p:nvSpPr>
        <p:spPr>
          <a:xfrm>
            <a:off x="3577282" y="5800328"/>
            <a:ext cx="5037435" cy="19972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 dirty="0"/>
              <a:t>Name </a:t>
            </a:r>
            <a:r>
              <a:rPr lang="nl-NL" dirty="0" err="1"/>
              <a:t>Lastname</a:t>
            </a:r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16" hasCustomPrompt="1"/>
          </p:nvPr>
        </p:nvSpPr>
        <p:spPr>
          <a:xfrm>
            <a:off x="3577293" y="6017497"/>
            <a:ext cx="5037413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dirty="0"/>
              <a:t>Job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93189" y="1196750"/>
            <a:ext cx="11371678" cy="46035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4100" b="0" i="1">
                <a:latin typeface="Merriweather Light" panose="02060503050406030704" pitchFamily="18" charset="77"/>
              </a:defRPr>
            </a:lvl1pPr>
          </a:lstStyle>
          <a:p>
            <a:r>
              <a:rPr lang="en-GB" dirty="0"/>
              <a:t>Place your attention-grabbing</a:t>
            </a:r>
            <a:br>
              <a:rPr lang="en-GB" dirty="0"/>
            </a:br>
            <a:r>
              <a:rPr lang="en-GB" dirty="0"/>
              <a:t>headline here</a:t>
            </a:r>
            <a:endParaRPr lang="en-GB" dirty="0"/>
          </a:p>
        </p:txBody>
      </p:sp>
      <p:sp>
        <p:nvSpPr>
          <p:cNvPr id="16" name="Tijdelijke aanduiding voor tekst 30"/>
          <p:cNvSpPr>
            <a:spLocks noGrp="1"/>
          </p:cNvSpPr>
          <p:nvPr>
            <p:ph type="body" sz="quarter" idx="14" hasCustomPrompt="1"/>
          </p:nvPr>
        </p:nvSpPr>
        <p:spPr>
          <a:xfrm>
            <a:off x="2575188" y="501834"/>
            <a:ext cx="7006707" cy="227101"/>
          </a:xfrm>
          <a:prstGeom prst="rect">
            <a:avLst/>
          </a:prstGeom>
        </p:spPr>
        <p:txBody>
          <a:bodyPr/>
          <a:lstStyle>
            <a:lvl1pPr algn="ctr">
              <a:defRPr sz="1200" b="0" i="0" u="none" cap="all" spc="5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dirty="0"/>
              <a:t>Name sub-</a:t>
            </a:r>
            <a:r>
              <a:rPr lang="nl-NL" dirty="0" err="1"/>
              <a:t>sender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10845" y="1614805"/>
            <a:ext cx="11371580" cy="2715260"/>
          </a:xfrm>
        </p:spPr>
        <p:txBody>
          <a:bodyPr>
            <a:normAutofit/>
          </a:bodyPr>
          <a:lstStyle/>
          <a:p>
            <a:r>
              <a:rPr lang="zh-CN" altLang="en-US" i="0" dirty="0">
                <a:latin typeface="Calibri" panose="020F0502020204030204" charset="0"/>
                <a:sym typeface="+mn-ea"/>
              </a:rPr>
              <a:t>A </a:t>
            </a:r>
            <a:r>
              <a:rPr lang="zh-CN" altLang="en-US" i="0" dirty="0" smtClean="0">
                <a:latin typeface="Calibri" panose="020F0502020204030204" charset="0"/>
                <a:sym typeface="+mn-ea"/>
              </a:rPr>
              <a:t>bidirectional </a:t>
            </a:r>
            <a:r>
              <a:rPr lang="zh-CN" altLang="en-US" i="0" dirty="0">
                <a:latin typeface="Calibri" panose="020F0502020204030204" charset="0"/>
                <a:sym typeface="+mn-ea"/>
              </a:rPr>
              <a:t>association analysis of </a:t>
            </a:r>
            <a:br>
              <a:rPr lang="zh-CN" altLang="en-US" i="0" dirty="0">
                <a:latin typeface="Calibri" panose="020F0502020204030204" charset="0"/>
                <a:sym typeface="+mn-ea"/>
              </a:rPr>
            </a:br>
            <a:r>
              <a:rPr lang="zh-CN" altLang="en-US" i="0" dirty="0">
                <a:latin typeface="Calibri" panose="020F0502020204030204" charset="0"/>
                <a:sym typeface="+mn-ea"/>
              </a:rPr>
              <a:t>Mandarin aspectual forms and European tenses </a:t>
            </a:r>
            <a:br>
              <a:rPr lang="zh-CN" altLang="en-US" i="0" dirty="0">
                <a:latin typeface="Calibri" panose="020F0502020204030204" charset="0"/>
                <a:sym typeface="+mn-ea"/>
              </a:rPr>
            </a:br>
            <a:r>
              <a:rPr lang="zh-CN" altLang="en-US" i="0" dirty="0">
                <a:latin typeface="Calibri" panose="020F0502020204030204" charset="0"/>
                <a:sym typeface="+mn-ea"/>
              </a:rPr>
              <a:t>in a parallel translation corpus</a:t>
            </a:r>
            <a:br>
              <a:rPr lang="zh-CN" altLang="en-US" i="0" dirty="0">
                <a:latin typeface="Calibri" panose="020F0502020204030204" charset="0"/>
              </a:rPr>
            </a:br>
            <a:endParaRPr lang="nl-NL" i="0" dirty="0">
              <a:latin typeface="Calibri" panose="020F0502020204030204" charset="0"/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>
          <a:xfrm>
            <a:off x="2593603" y="501834"/>
            <a:ext cx="7006707" cy="227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nl-NL" sz="2000" dirty="0">
                <a:latin typeface="Calibri" panose="020F0502020204030204" charset="0"/>
              </a:rPr>
              <a:t>CILC 2021</a:t>
            </a:r>
            <a:endParaRPr lang="zh-CN" altLang="en-US" sz="20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9" name="Picture 4" descr="Gerelateerde afbeelding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19" b="36993"/>
          <a:stretch>
            <a:fillRect/>
          </a:stretch>
        </p:blipFill>
        <p:spPr bwMode="auto">
          <a:xfrm>
            <a:off x="1726684" y="5556982"/>
            <a:ext cx="2301284" cy="56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Afbeeldingsresultaat voor csc scholarsh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145" y="5434934"/>
            <a:ext cx="683474" cy="68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Welkom bij het NW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9" t="16199" r="26218" b="14810"/>
          <a:stretch>
            <a:fillRect/>
          </a:stretch>
        </p:blipFill>
        <p:spPr bwMode="auto">
          <a:xfrm>
            <a:off x="9896844" y="5215409"/>
            <a:ext cx="606056" cy="90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847850" y="3997960"/>
            <a:ext cx="9144000" cy="119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Calibri" panose="020F0502020204030204" charset="0"/>
              </a:rPr>
              <a:t>Chou Mo, Bert Le Bruyn, Martijn van der Klis </a:t>
            </a:r>
            <a:r>
              <a:rPr lang="en-US" altLang="zh-CN" sz="2400" dirty="0">
                <a:latin typeface="Calibri" panose="020F0502020204030204" charset="0"/>
              </a:rPr>
              <a:t>&amp; </a:t>
            </a:r>
            <a:r>
              <a:rPr lang="zh-CN" altLang="en-US" sz="2400" dirty="0">
                <a:latin typeface="Calibri" panose="020F0502020204030204" charset="0"/>
              </a:rPr>
              <a:t>Henriëtte de Swart</a:t>
            </a:r>
            <a:endParaRPr lang="zh-CN" altLang="en-US" sz="2400" dirty="0">
              <a:latin typeface="Calibri" panose="020F0502020204030204" charset="0"/>
            </a:endParaRPr>
          </a:p>
          <a:p>
            <a:pPr algn="ctr"/>
            <a:r>
              <a:rPr lang="zh-CN" altLang="en-US" sz="2400" dirty="0">
                <a:latin typeface="Calibri" panose="020F0502020204030204" charset="0"/>
              </a:rPr>
              <a:t>UiL OTS,  </a:t>
            </a:r>
            <a:r>
              <a:rPr lang="en-US" altLang="zh-CN" sz="2400" dirty="0">
                <a:latin typeface="Calibri" panose="020F0502020204030204" charset="0"/>
              </a:rPr>
              <a:t>T</a:t>
            </a:r>
            <a:r>
              <a:rPr lang="zh-CN" altLang="en-US" sz="2400" dirty="0">
                <a:latin typeface="Calibri" panose="020F0502020204030204" charset="0"/>
              </a:rPr>
              <a:t>he Netherlands </a:t>
            </a:r>
            <a:endParaRPr lang="zh-CN" altLang="en-US" sz="2400" dirty="0">
              <a:latin typeface="Calibri" panose="020F0502020204030204" charset="0"/>
            </a:endParaRPr>
          </a:p>
          <a:p>
            <a:pPr algn="ctr"/>
            <a:r>
              <a:rPr lang="en-US" altLang="zh-CN" sz="2400" dirty="0">
                <a:latin typeface="Calibri" panose="020F0502020204030204" charset="0"/>
              </a:rPr>
              <a:t>Apr. 2021</a:t>
            </a:r>
            <a:endParaRPr lang="en-US" altLang="zh-CN" sz="2400" dirty="0">
              <a:latin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5910" y="356870"/>
            <a:ext cx="12065000" cy="1325880"/>
          </a:xfrm>
        </p:spPr>
        <p:txBody>
          <a:bodyPr>
            <a:normAutofit/>
          </a:bodyPr>
          <a:lstStyle/>
          <a:p>
            <a:r>
              <a:rPr lang="en-US" altLang="zh-CN"/>
              <a:t>Zoom into Mandarin aspectual forms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630" y="1411605"/>
            <a:ext cx="12844145" cy="1955800"/>
          </a:xfrm>
        </p:spPr>
        <p:txBody>
          <a:bodyPr>
            <a:normAutofit/>
          </a:bodyPr>
          <a:lstStyle/>
          <a:p>
            <a:r>
              <a:rPr lang="en-US" altLang="zh-CN"/>
              <a:t>Look for Mandarin aspectual forms co-occurring with the top 5 combinations</a:t>
            </a:r>
            <a:endParaRPr lang="en-US" altLang="zh-CN"/>
          </a:p>
          <a:p>
            <a:r>
              <a:rPr lang="en-US">
                <a:solidFill>
                  <a:srgbClr val="00B050"/>
                </a:solidFill>
              </a:rPr>
              <a:t>Morphemes</a:t>
            </a:r>
            <a:r>
              <a:rPr lang="zh-CN" altLang="en-US"/>
              <a:t> </a:t>
            </a:r>
            <a:r>
              <a:rPr lang="en-US" altLang="zh-CN">
                <a:sym typeface="+mn-ea"/>
              </a:rPr>
              <a:t>highlighted by theory-driven studies </a:t>
            </a:r>
            <a:r>
              <a:rPr lang="en-US"/>
              <a:t>&amp; </a:t>
            </a:r>
            <a:r>
              <a:rPr lang="en-US">
                <a:solidFill>
                  <a:srgbClr val="FF0000"/>
                </a:solidFill>
              </a:rPr>
              <a:t>‘undersea forms’ (∅&amp; RVCs) </a:t>
            </a:r>
            <a:r>
              <a:rPr lang="en-US">
                <a:solidFill>
                  <a:srgbClr val="FF0000"/>
                </a:solidFill>
                <a:sym typeface="+mn-ea"/>
              </a:rPr>
              <a:t> </a:t>
            </a:r>
            <a:endParaRPr lang="en-US">
              <a:solidFill>
                <a:srgbClr val="FF0000"/>
              </a:solidFill>
              <a:sym typeface="+mn-ea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617855" y="2390775"/>
          <a:ext cx="10736580" cy="425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755"/>
                <a:gridCol w="1342390"/>
                <a:gridCol w="1341755"/>
                <a:gridCol w="1342390"/>
                <a:gridCol w="1342390"/>
                <a:gridCol w="1341755"/>
                <a:gridCol w="1342390"/>
                <a:gridCol w="1341755"/>
              </a:tblGrid>
              <a:tr h="631825">
                <a:tc gridSpan="8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Calibri" panose="020F050202020403020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400" b="1" u="none"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900" b="1" i="1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Co-occurrence frequencies of tense combinations and aspectual forms in aligned translation texts</a:t>
                      </a:r>
                      <a:endParaRPr lang="en-US" altLang="zh-CN" sz="19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</a:tr>
              <a:tr h="647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Unmarked verb form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RVC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Post-verbal </a:t>
                      </a: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Sentence-final </a:t>
                      </a: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zhe</a:t>
                      </a:r>
                      <a:endParaRPr lang="en-US" altLang="zh-CN" sz="17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zai</a:t>
                      </a:r>
                      <a:endParaRPr lang="en-US" altLang="zh-CN" sz="17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guo</a:t>
                      </a:r>
                      <a:endParaRPr lang="en-US" altLang="zh-CN" sz="17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647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perfective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138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647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imperfective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86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647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progressive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647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 perfect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</a:tbl>
          </a:graphicData>
        </a:graphic>
      </p:graphicFrame>
      <p:sp>
        <p:nvSpPr>
          <p:cNvPr id="4" name="圆角矩形 3"/>
          <p:cNvSpPr/>
          <p:nvPr/>
        </p:nvSpPr>
        <p:spPr>
          <a:xfrm>
            <a:off x="4511675" y="3063875"/>
            <a:ext cx="6336665" cy="593725"/>
          </a:xfrm>
          <a:prstGeom prst="round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703705" y="2959735"/>
            <a:ext cx="2251075" cy="67691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NPMI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365" y="1347470"/>
            <a:ext cx="12171045" cy="5400675"/>
          </a:xfrm>
        </p:spPr>
        <p:txBody>
          <a:bodyPr>
            <a:normAutofit/>
          </a:bodyPr>
          <a:lstStyle/>
          <a:p>
            <a:r>
              <a:rPr lang="en-US" altLang="zh-CN" dirty="0"/>
              <a:t>Normalized </a:t>
            </a:r>
            <a:r>
              <a:rPr lang="en-US" altLang="zh-CN" dirty="0" err="1"/>
              <a:t>pointwise</a:t>
            </a:r>
            <a:r>
              <a:rPr lang="en-US" altLang="zh-CN" dirty="0"/>
              <a:t> mutual information </a:t>
            </a:r>
            <a:r>
              <a:rPr lang="en-US" dirty="0">
                <a:sym typeface="+mn-ea"/>
              </a:rPr>
              <a:t>(</a:t>
            </a:r>
            <a:r>
              <a:rPr lang="nl-NL" dirty="0">
                <a:sym typeface="+mn-ea"/>
              </a:rPr>
              <a:t>Bouma 2009</a:t>
            </a:r>
            <a:r>
              <a:rPr lang="en-US" dirty="0">
                <a:sym typeface="+mn-ea"/>
              </a:rPr>
              <a:t>)</a:t>
            </a:r>
            <a:endParaRPr lang="en-US" altLang="zh-CN" dirty="0"/>
          </a:p>
          <a:p>
            <a:r>
              <a:rPr lang="en-US" altLang="zh-CN" dirty="0"/>
              <a:t>Why NPMI? Bidirectional association measure. Core idea: raw co. freq./</a:t>
            </a:r>
            <a:r>
              <a:rPr lang="en-US" altLang="zh-CN" dirty="0">
                <a:sym typeface="+mn-ea"/>
              </a:rPr>
              <a:t>expected </a:t>
            </a:r>
            <a:r>
              <a:rPr lang="en-US" altLang="zh-CN" dirty="0" err="1">
                <a:sym typeface="+mn-ea"/>
              </a:rPr>
              <a:t>co.freq</a:t>
            </a:r>
            <a:r>
              <a:rPr lang="en-US" altLang="zh-CN" dirty="0">
                <a:sym typeface="+mn-ea"/>
              </a:rPr>
              <a:t>.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Extensively used in collocation studies: measure</a:t>
            </a:r>
            <a:r>
              <a:rPr lang="en-US" altLang="zh-CN" dirty="0">
                <a:sym typeface="+mn-ea"/>
              </a:rPr>
              <a:t> lexical association between </a:t>
            </a:r>
            <a:r>
              <a:rPr lang="en-US" altLang="zh-CN" dirty="0" smtClean="0">
                <a:sym typeface="+mn-ea"/>
              </a:rPr>
              <a:t>words,</a:t>
            </a:r>
            <a:r>
              <a:rPr lang="en-US" altLang="zh-CN" dirty="0" smtClean="0"/>
              <a:t> </a:t>
            </a:r>
            <a:r>
              <a:rPr lang="en-US" altLang="zh-CN" dirty="0"/>
              <a:t>e.g.  study ‘</a:t>
            </a:r>
            <a:r>
              <a:rPr lang="en-US" altLang="zh-CN" dirty="0" err="1"/>
              <a:t>Adj+Noun</a:t>
            </a:r>
            <a:r>
              <a:rPr lang="en-US" altLang="zh-CN" dirty="0"/>
              <a:t>’: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‘</a:t>
            </a:r>
            <a:r>
              <a:rPr lang="en-US" altLang="zh-CN" dirty="0"/>
              <a:t>much family’, ‘nice family’, and </a:t>
            </a:r>
            <a:r>
              <a:rPr lang="en-US" altLang="zh-CN" dirty="0">
                <a:sym typeface="+mn-ea"/>
              </a:rPr>
              <a:t>‘nuclear family’ 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en-US" altLang="zh-CN" dirty="0" smtClean="0"/>
              <a:t> </a:t>
            </a:r>
            <a:r>
              <a:rPr lang="en-US" altLang="zh-CN" dirty="0"/>
              <a:t>-1&lt; NPMI (much; </a:t>
            </a:r>
            <a:r>
              <a:rPr lang="en-US" altLang="zh-CN" dirty="0">
                <a:sym typeface="+mn-ea"/>
              </a:rPr>
              <a:t>family</a:t>
            </a:r>
            <a:r>
              <a:rPr lang="en-US" altLang="zh-CN" dirty="0"/>
              <a:t>) &lt; 0 &lt; </a:t>
            </a:r>
            <a:r>
              <a:rPr lang="en-US" altLang="zh-CN" dirty="0">
                <a:sym typeface="+mn-ea"/>
              </a:rPr>
              <a:t>NPMI(nice; family)</a:t>
            </a:r>
            <a:r>
              <a:rPr lang="en-US" altLang="zh-CN" dirty="0"/>
              <a:t> &lt;</a:t>
            </a:r>
            <a:r>
              <a:rPr lang="en-US" altLang="zh-CN" dirty="0">
                <a:sym typeface="+mn-ea"/>
              </a:rPr>
              <a:t> NPMI(nuclear; family) &lt; 1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               Infelicitous Combination ↔ </a:t>
            </a:r>
            <a:r>
              <a:rPr lang="en-US" altLang="zh-CN" dirty="0"/>
              <a:t>Free Combination ↔ Frozen Expression</a:t>
            </a:r>
            <a:endParaRPr lang="en-US" altLang="zh-CN" dirty="0"/>
          </a:p>
        </p:txBody>
      </p:sp>
      <p:sp>
        <p:nvSpPr>
          <p:cNvPr id="5" name="文本框 4"/>
          <p:cNvSpPr txBox="1"/>
          <p:nvPr/>
        </p:nvSpPr>
        <p:spPr>
          <a:xfrm>
            <a:off x="1586230" y="3310890"/>
            <a:ext cx="10099040" cy="76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chemeClr val="accent1"/>
                </a:solidFill>
              </a:rPr>
              <a:t>perfect negative association      no association              </a:t>
            </a:r>
            <a:r>
              <a:rPr lang="en-US" altLang="zh-CN" sz="2200">
                <a:solidFill>
                  <a:schemeClr val="accent1"/>
                </a:solidFill>
                <a:sym typeface="+mn-ea"/>
              </a:rPr>
              <a:t>perfect positive association </a:t>
            </a:r>
            <a:endParaRPr lang="en-US" altLang="zh-CN" sz="2200">
              <a:solidFill>
                <a:schemeClr val="accent1"/>
              </a:solidFill>
              <a:sym typeface="+mn-ea"/>
            </a:endParaRPr>
          </a:p>
          <a:p>
            <a:r>
              <a:rPr lang="en-US" altLang="zh-CN" sz="2200">
                <a:solidFill>
                  <a:schemeClr val="accent1"/>
                </a:solidFill>
              </a:rPr>
              <a:t> (never co-occur)                       (randomly co-occur)              (always co-occur)</a:t>
            </a:r>
            <a:endParaRPr lang="en-US" altLang="zh-CN" sz="2200">
              <a:solidFill>
                <a:schemeClr val="accent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442210" y="2957195"/>
            <a:ext cx="6591300" cy="218440"/>
            <a:chOff x="3238" y="4785"/>
            <a:chExt cx="10380" cy="344"/>
          </a:xfrm>
        </p:grpSpPr>
        <p:grpSp>
          <p:nvGrpSpPr>
            <p:cNvPr id="8" name="组合 7"/>
            <p:cNvGrpSpPr/>
            <p:nvPr/>
          </p:nvGrpSpPr>
          <p:grpSpPr>
            <a:xfrm>
              <a:off x="3238" y="4851"/>
              <a:ext cx="10380" cy="278"/>
              <a:chOff x="4660" y="5153"/>
              <a:chExt cx="10380" cy="278"/>
            </a:xfrm>
          </p:grpSpPr>
          <p:cxnSp>
            <p:nvCxnSpPr>
              <p:cNvPr id="4" name="直接连接符 3"/>
              <p:cNvCxnSpPr/>
              <p:nvPr/>
            </p:nvCxnSpPr>
            <p:spPr>
              <a:xfrm flipV="1">
                <a:off x="4660" y="5366"/>
                <a:ext cx="10380" cy="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4700" y="5153"/>
                <a:ext cx="0" cy="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连接符 6"/>
            <p:cNvCxnSpPr/>
            <p:nvPr/>
          </p:nvCxnSpPr>
          <p:spPr>
            <a:xfrm>
              <a:off x="13618" y="4785"/>
              <a:ext cx="0" cy="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428" y="4785"/>
              <a:ext cx="0" cy="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2347595" y="2464435"/>
            <a:ext cx="82340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chemeClr val="accent1"/>
                </a:solidFill>
              </a:rPr>
              <a:t>-1                                                0                                                  1</a:t>
            </a:r>
            <a:endParaRPr lang="en-US" altLang="zh-CN" sz="2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NPMI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9005" cy="4351655"/>
          </a:xfrm>
        </p:spPr>
        <p:txBody>
          <a:bodyPr/>
          <a:lstStyle/>
          <a:p>
            <a:r>
              <a:rPr lang="en-US" altLang="zh-CN"/>
              <a:t>NPMI as measure for semantic association</a:t>
            </a:r>
            <a:endParaRPr lang="en-US" altLang="zh-CN"/>
          </a:p>
          <a:p>
            <a:r>
              <a:rPr lang="en-US" altLang="zh-CN">
                <a:sym typeface="+mn-ea"/>
              </a:rPr>
              <a:t>From monolingual collocation to multilingual tense/aspectual form co-occurrences  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Semantic interpretation of NPMI for tense/aspectual form co-occurrences 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31825" y="3863975"/>
            <a:ext cx="11797030" cy="210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chemeClr val="accent1"/>
                </a:solidFill>
              </a:rPr>
              <a:t>                      </a:t>
            </a:r>
            <a:r>
              <a:rPr lang="en-US" altLang="zh-CN" sz="2200" dirty="0">
                <a:solidFill>
                  <a:schemeClr val="accent1"/>
                </a:solidFill>
                <a:sym typeface="+mn-ea"/>
              </a:rPr>
              <a:t>Semantically disassociated</a:t>
            </a:r>
            <a:r>
              <a:rPr lang="en-US" altLang="zh-CN" sz="2200" dirty="0">
                <a:solidFill>
                  <a:schemeClr val="accent1"/>
                </a:solidFill>
              </a:rPr>
              <a:t>     </a:t>
            </a:r>
            <a:r>
              <a:rPr lang="en-US" altLang="zh-CN" sz="2200" dirty="0" smtClean="0">
                <a:solidFill>
                  <a:schemeClr val="accent1"/>
                </a:solidFill>
              </a:rPr>
              <a:t>Semantically  associated </a:t>
            </a:r>
            <a:endParaRPr lang="en-US" altLang="zh-CN" sz="2200" dirty="0">
              <a:solidFill>
                <a:schemeClr val="accent1"/>
              </a:solidFill>
            </a:endParaRPr>
          </a:p>
          <a:p>
            <a:r>
              <a:rPr lang="en-US" altLang="zh-CN" sz="2200" dirty="0">
                <a:solidFill>
                  <a:schemeClr val="accent1"/>
                </a:solidFill>
              </a:rPr>
              <a:t>                     (‘semantically irrelevance’)     </a:t>
            </a:r>
            <a:r>
              <a:rPr lang="en-US" altLang="zh-CN" sz="2200" dirty="0">
                <a:solidFill>
                  <a:schemeClr val="accent1"/>
                </a:solidFill>
                <a:sym typeface="+mn-ea"/>
              </a:rPr>
              <a:t>(‘semantically similar’)</a:t>
            </a:r>
            <a:endParaRPr lang="en-US" altLang="zh-CN" sz="2200" dirty="0">
              <a:solidFill>
                <a:schemeClr val="accent1"/>
              </a:solidFill>
              <a:sym typeface="+mn-ea"/>
            </a:endParaRPr>
          </a:p>
          <a:p>
            <a:r>
              <a:rPr lang="en-US" altLang="zh-CN" sz="2200" dirty="0">
                <a:solidFill>
                  <a:schemeClr val="accent1"/>
                </a:solidFill>
                <a:sym typeface="+mn-ea"/>
              </a:rPr>
              <a:t>                                                                          </a:t>
            </a:r>
            <a:r>
              <a:rPr lang="en-US" altLang="zh-CN" sz="2200" dirty="0" smtClean="0">
                <a:solidFill>
                  <a:schemeClr val="accent1"/>
                </a:solidFill>
                <a:sym typeface="+mn-ea"/>
              </a:rPr>
              <a:t>cross-linguistic </a:t>
            </a:r>
            <a:r>
              <a:rPr lang="en-US" altLang="zh-CN" sz="2200" dirty="0">
                <a:solidFill>
                  <a:schemeClr val="accent1"/>
                </a:solidFill>
                <a:sym typeface="+mn-ea"/>
              </a:rPr>
              <a:t>comparative forms                                                                                       </a:t>
            </a:r>
            <a:r>
              <a:rPr lang="en-US" altLang="zh-CN" sz="2200" dirty="0">
                <a:solidFill>
                  <a:schemeClr val="accent1"/>
                </a:solidFill>
              </a:rPr>
              <a:t>                  </a:t>
            </a:r>
            <a:endParaRPr lang="en-US" altLang="zh-CN" sz="2200" dirty="0">
              <a:solidFill>
                <a:schemeClr val="accent1"/>
              </a:solidFill>
            </a:endParaRPr>
          </a:p>
          <a:p>
            <a:r>
              <a:rPr lang="en-US" altLang="zh-CN" sz="2200" dirty="0">
                <a:solidFill>
                  <a:schemeClr val="accent1"/>
                </a:solidFill>
              </a:rPr>
              <a:t>                 </a:t>
            </a:r>
            <a:endParaRPr lang="en-US" altLang="zh-CN" sz="2200" dirty="0">
              <a:solidFill>
                <a:schemeClr val="accent1"/>
              </a:solidFill>
            </a:endParaRPr>
          </a:p>
          <a:p>
            <a:r>
              <a:rPr lang="en-US" altLang="zh-CN" sz="2200" dirty="0">
                <a:solidFill>
                  <a:schemeClr val="accent1"/>
                </a:solidFill>
              </a:rPr>
              <a:t>            </a:t>
            </a:r>
            <a:endParaRPr lang="en-US" altLang="zh-CN" sz="2200" dirty="0">
              <a:solidFill>
                <a:schemeClr val="accent1"/>
              </a:solidFill>
            </a:endParaRPr>
          </a:p>
          <a:p>
            <a:r>
              <a:rPr lang="en-US" altLang="zh-CN" sz="2200" dirty="0">
                <a:solidFill>
                  <a:schemeClr val="accent1"/>
                </a:solidFill>
              </a:rPr>
              <a:t>           (never co-occur)                 (randomly co-occur)                    (always co-occur)</a:t>
            </a:r>
            <a:endParaRPr lang="en-US" altLang="zh-CN" sz="2200" dirty="0">
              <a:solidFill>
                <a:schemeClr val="accent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923415" y="5282565"/>
            <a:ext cx="6591300" cy="218440"/>
            <a:chOff x="3238" y="4785"/>
            <a:chExt cx="10380" cy="344"/>
          </a:xfrm>
        </p:grpSpPr>
        <p:grpSp>
          <p:nvGrpSpPr>
            <p:cNvPr id="8" name="组合 7"/>
            <p:cNvGrpSpPr/>
            <p:nvPr/>
          </p:nvGrpSpPr>
          <p:grpSpPr>
            <a:xfrm>
              <a:off x="3238" y="4851"/>
              <a:ext cx="10380" cy="278"/>
              <a:chOff x="4660" y="5153"/>
              <a:chExt cx="10380" cy="278"/>
            </a:xfrm>
          </p:grpSpPr>
          <p:cxnSp>
            <p:nvCxnSpPr>
              <p:cNvPr id="4" name="直接连接符 3"/>
              <p:cNvCxnSpPr/>
              <p:nvPr/>
            </p:nvCxnSpPr>
            <p:spPr>
              <a:xfrm flipV="1">
                <a:off x="4660" y="5366"/>
                <a:ext cx="10380" cy="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4700" y="5153"/>
                <a:ext cx="0" cy="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连接符 6"/>
            <p:cNvCxnSpPr/>
            <p:nvPr/>
          </p:nvCxnSpPr>
          <p:spPr>
            <a:xfrm>
              <a:off x="13618" y="4785"/>
              <a:ext cx="0" cy="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428" y="4785"/>
              <a:ext cx="0" cy="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1780540" y="4894580"/>
            <a:ext cx="82340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chemeClr val="accent1"/>
                </a:solidFill>
              </a:rPr>
              <a:t>-1                                                0                                                  1</a:t>
            </a:r>
            <a:endParaRPr lang="en-US" altLang="zh-CN" sz="2200">
              <a:solidFill>
                <a:schemeClr val="accent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733800" y="4751070"/>
            <a:ext cx="0" cy="573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6860540" y="4886325"/>
            <a:ext cx="6350" cy="39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ym typeface="+mn-ea"/>
              </a:rPr>
              <a:t>Association strength (NPMI scores) between abstract tenses and aspectual forms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74675" y="1845310"/>
          <a:ext cx="10692765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725"/>
                <a:gridCol w="1190625"/>
                <a:gridCol w="1336675"/>
                <a:gridCol w="1336675"/>
                <a:gridCol w="1336040"/>
                <a:gridCol w="1336675"/>
                <a:gridCol w="1336675"/>
                <a:gridCol w="1336675"/>
              </a:tblGrid>
              <a:tr h="5537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800" u="none" dirty="0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800" b="1" u="none" dirty="0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Perfective or perfect marker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i="1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Imperfective marker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Progressive marker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Perfect marker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5537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800" b="0" u="none"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Unmarked verb form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RVC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Post-verbal </a:t>
                      </a: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Sentence-final </a:t>
                      </a: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zhe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zai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guo</a:t>
                      </a:r>
                      <a:endParaRPr lang="en-US" altLang="zh-CN" sz="18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perfective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FF0000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solidFill>
                          <a:srgbClr val="FF000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imperfective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progressive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-0.1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solidFill>
                            <a:schemeClr val="accent6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0.3</a:t>
                      </a:r>
                      <a:endParaRPr lang="en-US" altLang="zh-CN" sz="1800" b="1" u="none">
                        <a:solidFill>
                          <a:schemeClr val="accent6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solidFill>
                            <a:schemeClr val="accent6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0.5</a:t>
                      </a:r>
                      <a:endParaRPr lang="en-US" altLang="zh-CN" sz="1800" b="1" u="none">
                        <a:solidFill>
                          <a:schemeClr val="accent6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 perfect</a:t>
                      </a:r>
                      <a:endParaRPr lang="en-US" altLang="zh-CN" sz="18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FF0000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solidFill>
                          <a:srgbClr val="FF000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8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800" b="1" u="none">
                          <a:solidFill>
                            <a:schemeClr val="accent6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0.5</a:t>
                      </a:r>
                      <a:endParaRPr lang="en-US" altLang="zh-CN" sz="1800" b="1" u="none">
                        <a:solidFill>
                          <a:schemeClr val="accent6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034271" y="2353945"/>
            <a:ext cx="544104" cy="4756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500" dirty="0" smtClean="0">
                <a:solidFill>
                  <a:srgbClr val="FFFF00"/>
                </a:solidFill>
                <a:sym typeface="+mn-ea"/>
              </a:rPr>
              <a:t>√</a:t>
            </a:r>
            <a:endParaRPr lang="en-US" altLang="zh-CN" sz="2500" dirty="0">
              <a:solidFill>
                <a:srgbClr val="FFFF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78145" y="2407285"/>
            <a:ext cx="88582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FF00"/>
                </a:solidFill>
              </a:rPr>
              <a:t>?</a:t>
            </a:r>
            <a:endParaRPr lang="en-US" altLang="zh-CN" b="1">
              <a:solidFill>
                <a:srgbClr val="FFFF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32521" y="2353310"/>
            <a:ext cx="544104" cy="4756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500" dirty="0" smtClean="0">
                <a:solidFill>
                  <a:srgbClr val="FFFF00"/>
                </a:solidFill>
                <a:sym typeface="+mn-ea"/>
              </a:rPr>
              <a:t>√</a:t>
            </a:r>
            <a:endParaRPr lang="en-US" altLang="zh-CN" sz="2500" dirty="0">
              <a:solidFill>
                <a:srgbClr val="FFFF00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06971" y="2353945"/>
            <a:ext cx="544104" cy="4756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500" dirty="0" smtClean="0">
                <a:solidFill>
                  <a:srgbClr val="FFFF00"/>
                </a:solidFill>
                <a:sym typeface="+mn-ea"/>
              </a:rPr>
              <a:t>√</a:t>
            </a:r>
            <a:endParaRPr lang="en-US" altLang="zh-CN" sz="2500" dirty="0">
              <a:solidFill>
                <a:srgbClr val="FFFF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Result interpretation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/>
              <a:t>S</a:t>
            </a:r>
            <a:r>
              <a:rPr lang="zh-CN" altLang="en-US"/>
              <a:t>upport conclusions drawn by theory-driven studies: 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(i) </a:t>
            </a:r>
            <a:r>
              <a:rPr lang="zh-CN" altLang="en-US" i="1"/>
              <a:t>guo</a:t>
            </a:r>
            <a:r>
              <a:rPr lang="zh-CN" altLang="en-US"/>
              <a:t> is a perfect marker; 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(ii) </a:t>
            </a:r>
            <a:r>
              <a:rPr lang="zh-CN" altLang="en-US" i="1"/>
              <a:t>zai </a:t>
            </a:r>
            <a:r>
              <a:rPr lang="zh-CN" altLang="en-US"/>
              <a:t>and </a:t>
            </a:r>
            <a:r>
              <a:rPr lang="zh-CN" altLang="en-US" i="1"/>
              <a:t>zhe </a:t>
            </a:r>
            <a:r>
              <a:rPr lang="zh-CN" altLang="en-US"/>
              <a:t>are imperfective markers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Surprisingly, post-verbal </a:t>
            </a:r>
            <a:r>
              <a:rPr lang="zh-CN" altLang="en-US" i="1"/>
              <a:t>le</a:t>
            </a:r>
            <a:r>
              <a:rPr lang="zh-CN" altLang="en-US"/>
              <a:t>, only shows a weak positive association with the past perfective </a:t>
            </a:r>
            <a:r>
              <a:rPr lang="en-US" altLang="zh-CN"/>
              <a:t>(</a:t>
            </a:r>
            <a:r>
              <a:rPr lang="zh-CN" altLang="en-US">
                <a:sym typeface="+mn-ea"/>
              </a:rPr>
              <a:t>0.1</a:t>
            </a:r>
            <a:r>
              <a:rPr lang="en-US" altLang="zh-CN"/>
              <a:t>) and no association with present perfect (0)</a:t>
            </a:r>
            <a:r>
              <a:rPr lang="zh-CN" altLang="en-US"/>
              <a:t>.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Data inflation: only 1 example of </a:t>
            </a:r>
            <a:r>
              <a:rPr lang="zh-CN" altLang="en-US">
                <a:sym typeface="+mn-ea"/>
              </a:rPr>
              <a:t>post-verbal </a:t>
            </a:r>
            <a:r>
              <a:rPr lang="zh-CN" altLang="en-US" i="1">
                <a:sym typeface="+mn-ea"/>
              </a:rPr>
              <a:t>le</a:t>
            </a: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co-occurs with </a:t>
            </a:r>
            <a:r>
              <a:rPr lang="en-US" altLang="zh-CN"/>
              <a:t>present perfect (ignored).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Z</a:t>
            </a:r>
            <a:r>
              <a:rPr lang="zh-CN" altLang="en-US"/>
              <a:t>oom in</a:t>
            </a:r>
            <a:r>
              <a:rPr lang="en-US" altLang="zh-CN"/>
              <a:t>to </a:t>
            </a:r>
            <a:r>
              <a:rPr lang="en-US" altLang="zh-CN">
                <a:sym typeface="+mn-ea"/>
              </a:rPr>
              <a:t>past </a:t>
            </a:r>
            <a:r>
              <a:rPr lang="en-US" altLang="zh-CN"/>
              <a:t>perfective contexts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7710" y="4148455"/>
            <a:ext cx="10515600" cy="4351338"/>
          </a:xfrm>
        </p:spPr>
        <p:txBody>
          <a:bodyPr/>
          <a:lstStyle/>
          <a:p>
            <a:r>
              <a:rPr lang="zh-CN" altLang="en-US"/>
              <a:t> </a:t>
            </a:r>
            <a:r>
              <a:rPr lang="en-US" altLang="zh-CN">
                <a:sym typeface="+mn-ea"/>
              </a:rPr>
              <a:t>W</a:t>
            </a:r>
            <a:r>
              <a:rPr lang="zh-CN" altLang="en-US">
                <a:sym typeface="+mn-ea"/>
              </a:rPr>
              <a:t>eak association is due to the competition between post-verbal </a:t>
            </a:r>
            <a:r>
              <a:rPr lang="zh-CN" altLang="en-US" i="1">
                <a:sym typeface="+mn-ea"/>
              </a:rPr>
              <a:t>le</a:t>
            </a:r>
            <a:r>
              <a:rPr lang="en-US" altLang="zh-CN">
                <a:sym typeface="+mn-ea"/>
              </a:rPr>
              <a:t>, </a:t>
            </a:r>
            <a:r>
              <a:rPr lang="zh-CN" altLang="en-US">
                <a:sym typeface="+mn-ea"/>
              </a:rPr>
              <a:t>  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RVCs, and </a:t>
            </a:r>
            <a:r>
              <a:rPr lang="zh-CN" altLang="en-US">
                <a:sym typeface="+mn-ea"/>
              </a:rPr>
              <a:t>unmarked verbs</a:t>
            </a:r>
            <a:r>
              <a:rPr lang="en-US" altLang="zh-CN">
                <a:sym typeface="+mn-ea"/>
              </a:rPr>
              <a:t>.</a:t>
            </a:r>
            <a:endParaRPr lang="zh-CN" altLang="en-US"/>
          </a:p>
          <a:p>
            <a:r>
              <a:rPr lang="en-US" altLang="zh-CN">
                <a:sym typeface="+mn-ea"/>
              </a:rPr>
              <a:t>A fine-grained investigation of the competition is needed.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endParaRPr lang="en-US" altLang="zh-CN">
              <a:sym typeface="+mn-ea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727710" y="1817370"/>
          <a:ext cx="10182860" cy="206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080"/>
                <a:gridCol w="1273810"/>
                <a:gridCol w="1272540"/>
                <a:gridCol w="1271905"/>
                <a:gridCol w="1273175"/>
                <a:gridCol w="1273810"/>
                <a:gridCol w="1272540"/>
              </a:tblGrid>
              <a:tr h="734695">
                <a:tc gridSpan="7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Calibri" panose="020F050202020403020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400" b="1" u="none"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900" b="1" i="1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Co-occurrence of tense combinations and aspectual forms in aligned translation texts</a:t>
                      </a:r>
                      <a:endParaRPr lang="en-US" altLang="zh-CN" sz="1900" b="1" i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  <a:tc hMerge="1">
                  <a:tcPr marL="68580" marR="68580" marT="0" marB="127000"/>
                </a:tc>
              </a:tr>
              <a:tr h="4292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Unmarked verb form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 hMerge="1">
                  <a:tcPr marL="68580" marR="68580" marT="0" marB="127000"/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RVC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 hMerge="1">
                  <a:tcPr marL="68580" marR="68580" marT="0" marB="127000"/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Post-verbal </a:t>
                      </a:r>
                      <a:r>
                        <a:rPr lang="en-US" altLang="zh-CN" sz="1700" b="1" i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 hMerge="1">
                  <a:tcPr marL="68580" marR="68580" marT="0" marB="127000"/>
                </a:tc>
              </a:tr>
              <a:tr h="452120">
                <a:tc row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Past perfective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freq.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NPMI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freq.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NPMI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freq.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1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NPMI</a:t>
                      </a:r>
                      <a:endParaRPr lang="en-US" altLang="zh-CN" sz="1700" b="1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  <a:tr h="451485">
                <a:tc vMerge="1"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solidFill>
                            <a:srgbClr val="FF0000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138</a:t>
                      </a:r>
                      <a:endParaRPr lang="en-US" altLang="zh-CN" sz="1700" b="0" u="none">
                        <a:solidFill>
                          <a:srgbClr val="FF000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41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solidFill>
                            <a:srgbClr val="FF0000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700" b="0" u="none">
                        <a:solidFill>
                          <a:srgbClr val="FF000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</a:t>
                      </a:r>
                      <a:endParaRPr lang="en-US" altLang="zh-CN" sz="1700" b="0" u="none"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700" b="0" u="none">
                          <a:solidFill>
                            <a:srgbClr val="FF0000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</a:t>
                      </a:r>
                      <a:endParaRPr lang="en-US" altLang="zh-CN" sz="1700" b="0" u="none">
                        <a:solidFill>
                          <a:srgbClr val="FF000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Aspectual devices in unmarked contexts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Type 1: Endpoint markers (e.g. goal arguments)</a:t>
            </a:r>
            <a:endParaRPr lang="en-US" altLang="zh-CN" dirty="0"/>
          </a:p>
        </p:txBody>
      </p:sp>
      <p:sp>
        <p:nvSpPr>
          <p:cNvPr id="5" name="Rectangle 4"/>
          <p:cNvSpPr/>
          <p:nvPr/>
        </p:nvSpPr>
        <p:spPr>
          <a:xfrm>
            <a:off x="1052830" y="2668270"/>
            <a:ext cx="10521950" cy="3509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(4) a. Quand je suis parti , ils m’</a:t>
            </a:r>
            <a:r>
              <a:rPr lang="en-US" sz="2800" u="sng" dirty="0"/>
              <a:t>ont accompagné </a:t>
            </a:r>
            <a:r>
              <a:rPr lang="en-US" sz="2800" dirty="0"/>
              <a:t>la porte.         [French]</a:t>
            </a:r>
            <a:endParaRPr lang="en-US" sz="2800" dirty="0"/>
          </a:p>
          <a:p>
            <a:r>
              <a:rPr lang="en-US" sz="2800" dirty="0"/>
              <a:t>      b. Wo  </a:t>
            </a:r>
            <a:r>
              <a:rPr lang="en-US" sz="2800" dirty="0" err="1"/>
              <a:t>zou</a:t>
            </a:r>
            <a:r>
              <a:rPr lang="en-US" sz="2800" dirty="0"/>
              <a:t>     de  </a:t>
            </a:r>
            <a:r>
              <a:rPr lang="en-US" sz="2800" dirty="0" err="1"/>
              <a:t>shihou</a:t>
            </a:r>
            <a:r>
              <a:rPr lang="en-US" sz="2800" dirty="0"/>
              <a:t>,      </a:t>
            </a:r>
            <a:r>
              <a:rPr lang="en-US" sz="2800" dirty="0" err="1"/>
              <a:t>tamen</a:t>
            </a:r>
            <a:r>
              <a:rPr lang="en-US" sz="2800" dirty="0"/>
              <a:t>   </a:t>
            </a:r>
            <a:r>
              <a:rPr lang="en-US" sz="2800" dirty="0" err="1"/>
              <a:t>yizhi</a:t>
            </a:r>
            <a:r>
              <a:rPr lang="en-US" sz="2800" dirty="0"/>
              <a:t>                            [Mandarin]</a:t>
            </a:r>
            <a:endParaRPr lang="en-US" sz="2800" dirty="0"/>
          </a:p>
          <a:p>
            <a:r>
              <a:rPr lang="en-US" sz="2800" dirty="0"/>
              <a:t>           I       leave  DE  moment   they      all the way </a:t>
            </a:r>
            <a:endParaRPr lang="en-US" sz="2800" dirty="0"/>
          </a:p>
          <a:p>
            <a:endParaRPr lang="en-US" sz="2800" dirty="0">
              <a:sym typeface="+mn-ea"/>
            </a:endParaRPr>
          </a:p>
          <a:p>
            <a:r>
              <a:rPr lang="en-US" sz="2800" dirty="0">
                <a:sym typeface="+mn-ea"/>
              </a:rPr>
              <a:t>          </a:t>
            </a:r>
            <a:r>
              <a:rPr lang="en-US" sz="2800" u="sng" dirty="0">
                <a:sym typeface="+mn-ea"/>
              </a:rPr>
              <a:t>song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             wo     </a:t>
            </a:r>
            <a:r>
              <a:rPr lang="en-US" sz="2800" dirty="0" err="1">
                <a:solidFill>
                  <a:srgbClr val="FF0000"/>
                </a:solidFill>
              </a:rPr>
              <a:t>dao</a:t>
            </a:r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en-US" sz="2800" dirty="0" err="1">
                <a:solidFill>
                  <a:srgbClr val="FF0000"/>
                </a:solidFill>
              </a:rPr>
              <a:t>menkou</a:t>
            </a:r>
            <a:r>
              <a:rPr lang="en-US" sz="2800" dirty="0"/>
              <a:t>.</a:t>
            </a:r>
            <a:endParaRPr lang="en-US" sz="2800" dirty="0"/>
          </a:p>
          <a:p>
            <a:r>
              <a:rPr lang="en-US" sz="2800" dirty="0"/>
              <a:t>          accompany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I          to</a:t>
            </a:r>
            <a:r>
              <a:rPr lang="en-US" sz="2800" dirty="0">
                <a:solidFill>
                  <a:schemeClr val="accent1"/>
                </a:solidFill>
              </a:rPr>
              <a:t>      </a:t>
            </a:r>
            <a:r>
              <a:rPr lang="en-US" sz="2800" dirty="0"/>
              <a:t>doorway</a:t>
            </a:r>
            <a:endParaRPr lang="en-US" sz="2800" dirty="0"/>
          </a:p>
          <a:p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/>
              <a:t>    ‘When I left , they came to the door with me.’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Aspectual devices in unmarked contexts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5330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Type 2: Result of saying following communication verbs (e.g. </a:t>
            </a:r>
            <a:r>
              <a:rPr lang="en-US" altLang="zh-CN" i="1"/>
              <a:t>shuo</a:t>
            </a:r>
            <a:r>
              <a:rPr lang="en-US" altLang="zh-CN"/>
              <a:t> ‘say’,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 </a:t>
            </a:r>
            <a:r>
              <a:rPr lang="en-US" altLang="zh-CN" i="1"/>
              <a:t>huida</a:t>
            </a:r>
            <a:r>
              <a:rPr lang="en-US" altLang="zh-CN"/>
              <a:t> ‘answer’)</a:t>
            </a:r>
            <a:endParaRPr lang="en-US" altLang="zh-CN"/>
          </a:p>
          <a:p>
            <a:endParaRPr lang="en-US" altLang="zh-CN"/>
          </a:p>
        </p:txBody>
      </p:sp>
      <p:sp>
        <p:nvSpPr>
          <p:cNvPr id="4" name="Rectangle 2"/>
          <p:cNvSpPr/>
          <p:nvPr/>
        </p:nvSpPr>
        <p:spPr>
          <a:xfrm>
            <a:off x="2759075" y="3244215"/>
            <a:ext cx="6130290" cy="2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(5) a. J’</a:t>
            </a:r>
            <a:r>
              <a:rPr lang="en-US" sz="2800" u="sng" dirty="0"/>
              <a:t>ai dit</a:t>
            </a:r>
            <a:r>
              <a:rPr lang="en-US" sz="2800" dirty="0"/>
              <a:t> : « Oui. »                  [French]</a:t>
            </a:r>
            <a:endParaRPr lang="en-US" sz="2800" dirty="0"/>
          </a:p>
          <a:p>
            <a:r>
              <a:rPr lang="en-US" sz="2800" dirty="0"/>
              <a:t>      b. Wo 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shuo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“dui”          </a:t>
            </a:r>
            <a:r>
              <a:rPr lang="en-US" sz="2800" dirty="0">
                <a:solidFill>
                  <a:schemeClr val="tx1"/>
                </a:solidFill>
              </a:rPr>
              <a:t> [Mandarin]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sz="2800" dirty="0"/>
              <a:t>           I        say       right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       ‘I said , “Yes”.’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Aspectual devices in unmarked contexts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Type 3: Dynamic aspectual marking</a:t>
            </a:r>
            <a:endParaRPr lang="en-US" altLang="zh-CN"/>
          </a:p>
        </p:txBody>
      </p:sp>
      <p:sp>
        <p:nvSpPr>
          <p:cNvPr id="13" name="TextBox 12"/>
          <p:cNvSpPr txBox="1"/>
          <p:nvPr/>
        </p:nvSpPr>
        <p:spPr>
          <a:xfrm>
            <a:off x="420370" y="2978150"/>
            <a:ext cx="11201400" cy="2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sz="2800" dirty="0"/>
              <a:t>(6) a. J</a:t>
            </a:r>
            <a:r>
              <a:rPr lang="en-US" sz="2800" dirty="0">
                <a:sym typeface="+mn-ea"/>
              </a:rPr>
              <a:t>’</a:t>
            </a:r>
            <a:r>
              <a:rPr lang="en-US" altLang="nl-NL" sz="2800" u="sng" dirty="0"/>
              <a:t>ai pris</a:t>
            </a:r>
            <a:r>
              <a:rPr lang="en-US" altLang="nl-NL" sz="2800" dirty="0"/>
              <a:t> le tram pour aller à l</a:t>
            </a:r>
            <a:r>
              <a:rPr lang="en-US" sz="2800" dirty="0">
                <a:sym typeface="+mn-ea"/>
              </a:rPr>
              <a:t>’</a:t>
            </a:r>
            <a:r>
              <a:rPr lang="en-US" altLang="nl-NL" sz="2800" dirty="0"/>
              <a:t>établissement de bains du port.    [French]       </a:t>
            </a:r>
            <a:endParaRPr lang="en-US" altLang="nl-NL" sz="2800" dirty="0"/>
          </a:p>
          <a:p>
            <a:r>
              <a:rPr lang="en-US" altLang="nl-NL" sz="2800" dirty="0"/>
              <a:t>      b.</a:t>
            </a:r>
            <a:r>
              <a:rPr lang="nl-NL" sz="2800" dirty="0"/>
              <a:t>Wo  </a:t>
            </a:r>
            <a:r>
              <a:rPr lang="nl-NL" sz="2800" u="sng" dirty="0"/>
              <a:t>cheng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 che    </a:t>
            </a:r>
            <a:r>
              <a:rPr lang="nl-NL" sz="2800" dirty="0">
                <a:solidFill>
                  <a:srgbClr val="00B050"/>
                </a:solidFill>
              </a:rPr>
              <a:t>qu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haibin   yuchang</a:t>
            </a:r>
            <a:r>
              <a:rPr lang="nl-NL" sz="2800" dirty="0"/>
              <a:t>.                                         </a:t>
            </a:r>
            <a:r>
              <a:rPr lang="en-US" altLang="nl-NL" sz="2800" dirty="0"/>
              <a:t>[Mandarin]</a:t>
            </a:r>
            <a:endParaRPr lang="en-US" altLang="nl-NL" sz="2800" dirty="0"/>
          </a:p>
          <a:p>
            <a:r>
              <a:rPr lang="nl-NL" sz="2800" dirty="0"/>
              <a:t>          I       take</a:t>
            </a:r>
            <a:r>
              <a:rPr lang="nl-NL" sz="2800" dirty="0">
                <a:solidFill>
                  <a:srgbClr val="FF0000"/>
                </a:solidFill>
              </a:rPr>
              <a:t>    </a:t>
            </a:r>
            <a:r>
              <a:rPr lang="nl-NL" sz="2800" dirty="0"/>
              <a:t> tram </a:t>
            </a:r>
            <a:r>
              <a:rPr lang="nl-NL" sz="2800" dirty="0">
                <a:solidFill>
                  <a:schemeClr val="accent1"/>
                </a:solidFill>
              </a:rPr>
              <a:t> </a:t>
            </a:r>
            <a:r>
              <a:rPr lang="nl-NL" sz="2800" dirty="0"/>
              <a:t>go shore    bathing spot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      ‘I caught the tram going to the bathing station at the port.’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Resultative verb compounds (RVCs)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708150" y="2682875"/>
            <a:ext cx="9375775" cy="265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nl-NL" sz="2800" dirty="0">
                <a:sym typeface="+mn-ea"/>
              </a:rPr>
              <a:t>(7) a. Il a sorti du boudin, il l’</a:t>
            </a:r>
            <a:r>
              <a:rPr lang="en-US" altLang="nl-NL" sz="2800" u="sng" dirty="0">
                <a:sym typeface="+mn-ea"/>
              </a:rPr>
              <a:t>a fait</a:t>
            </a:r>
            <a:r>
              <a:rPr lang="en-US" altLang="nl-NL" sz="2800" dirty="0">
                <a:sym typeface="+mn-ea"/>
              </a:rPr>
              <a:t> cuire à la poêle.          [French]</a:t>
            </a:r>
            <a:endParaRPr lang="zh-CN" altLang="en-US" sz="2800" dirty="0">
              <a:sym typeface="+mn-ea"/>
            </a:endParaRPr>
          </a:p>
          <a:p>
            <a:pPr algn="l"/>
            <a:r>
              <a:rPr lang="en-US" altLang="nl-NL" sz="2800" dirty="0">
                <a:sym typeface="+mn-ea"/>
              </a:rPr>
              <a:t>      b.</a:t>
            </a:r>
            <a:r>
              <a:rPr lang="nl-NL" sz="2800" dirty="0">
                <a:sym typeface="+mn-ea"/>
              </a:rPr>
              <a:t>Ta  </a:t>
            </a:r>
            <a:r>
              <a:rPr lang="en-US" altLang="nl-NL" sz="2800" dirty="0">
                <a:sym typeface="+mn-ea"/>
              </a:rPr>
              <a:t>[...] zai guo-li   </a:t>
            </a:r>
            <a:r>
              <a:rPr lang="en-US" altLang="nl-NL" sz="2800" u="sng" dirty="0">
                <a:sym typeface="+mn-ea"/>
              </a:rPr>
              <a:t> zhu   </a:t>
            </a:r>
            <a:r>
              <a:rPr lang="en-US" altLang="nl-NL" sz="2800" dirty="0">
                <a:sym typeface="+mn-ea"/>
              </a:rPr>
              <a:t>  </a:t>
            </a:r>
            <a:r>
              <a:rPr lang="en-US" sz="2800" dirty="0" err="1">
                <a:solidFill>
                  <a:srgbClr val="FF0000"/>
                </a:solidFill>
                <a:sym typeface="+mn-ea"/>
              </a:rPr>
              <a:t>shu</a:t>
            </a:r>
            <a:r>
              <a:rPr lang="en-US" sz="2800" dirty="0">
                <a:solidFill>
                  <a:srgbClr val="C00000"/>
                </a:solidFill>
                <a:sym typeface="+mn-ea"/>
              </a:rPr>
              <a:t>    </a:t>
            </a:r>
            <a:r>
              <a:rPr lang="en-US" altLang="nl-NL" sz="2800" dirty="0" err="1">
                <a:sym typeface="+mn-ea"/>
              </a:rPr>
              <a:t>xiangchang</a:t>
            </a:r>
            <a:r>
              <a:rPr lang="nl-NL" sz="2800" dirty="0">
                <a:sym typeface="+mn-ea"/>
              </a:rPr>
              <a:t>.         </a:t>
            </a:r>
            <a:r>
              <a:rPr lang="en-US" altLang="nl-NL" sz="2800" dirty="0">
                <a:sym typeface="+mn-ea"/>
              </a:rPr>
              <a:t>[Mandarin]</a:t>
            </a:r>
            <a:endParaRPr lang="en-US" altLang="nl-NL" sz="2800" dirty="0">
              <a:sym typeface="+mn-ea"/>
            </a:endParaRPr>
          </a:p>
          <a:p>
            <a:pPr algn="l"/>
            <a:r>
              <a:rPr lang="nl-NL" sz="2800" dirty="0">
                <a:sym typeface="+mn-ea"/>
              </a:rPr>
              <a:t>          He        </a:t>
            </a:r>
            <a:r>
              <a:rPr lang="en-US" altLang="nl-NL" sz="2800" dirty="0">
                <a:sym typeface="+mn-ea"/>
              </a:rPr>
              <a:t>at  pan-in   boil    ripe    sausages</a:t>
            </a:r>
            <a:r>
              <a:rPr lang="nl-NL" sz="2800" dirty="0">
                <a:sym typeface="+mn-ea"/>
              </a:rPr>
              <a:t> </a:t>
            </a:r>
            <a:endParaRPr lang="en-US" altLang="nl-NL" sz="2800" dirty="0">
              <a:sym typeface="+mn-ea"/>
            </a:endParaRPr>
          </a:p>
          <a:p>
            <a:pPr algn="l"/>
            <a:endParaRPr lang="nl-NL" sz="2800" dirty="0"/>
          </a:p>
          <a:p>
            <a:pPr algn="l"/>
            <a:r>
              <a:rPr lang="nl-NL" sz="2800" dirty="0">
                <a:sym typeface="+mn-ea"/>
              </a:rPr>
              <a:t>         ‘He </a:t>
            </a:r>
            <a:r>
              <a:rPr lang="en-US" altLang="nl-NL" sz="2800" dirty="0">
                <a:sym typeface="+mn-ea"/>
              </a:rPr>
              <a:t>boiled the sausages well in the pan</a:t>
            </a:r>
            <a:r>
              <a:rPr lang="nl-NL" sz="2800" dirty="0">
                <a:sym typeface="+mn-ea"/>
              </a:rPr>
              <a:t>.’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682095" cy="4351655"/>
          </a:xfrm>
        </p:spPr>
        <p:txBody>
          <a:bodyPr>
            <a:noAutofit/>
          </a:bodyPr>
          <a:lstStyle/>
          <a:p>
            <a:pPr fontAlgn="auto">
              <a:lnSpc>
                <a:spcPts val="3080"/>
              </a:lnSpc>
            </a:pPr>
            <a:r>
              <a:rPr lang="en-US" altLang="zh-CN" dirty="0">
                <a:latin typeface="Calibri" panose="020F0502020204030204" charset="0"/>
              </a:rPr>
              <a:t>C</a:t>
            </a:r>
            <a:r>
              <a:rPr lang="zh-CN" altLang="en-US" dirty="0">
                <a:latin typeface="Calibri" panose="020F0502020204030204" charset="0"/>
              </a:rPr>
              <a:t>aveats </a:t>
            </a:r>
            <a:r>
              <a:rPr lang="en-US" altLang="zh-CN" dirty="0">
                <a:latin typeface="Calibri" panose="020F0502020204030204" charset="0"/>
              </a:rPr>
              <a:t>of theory-driven </a:t>
            </a:r>
            <a:r>
              <a:rPr lang="en-US" altLang="zh-CN" dirty="0" smtClean="0">
                <a:latin typeface="Calibri" panose="020F0502020204030204" charset="0"/>
              </a:rPr>
              <a:t>cross-linguistic </a:t>
            </a:r>
            <a:r>
              <a:rPr lang="en-US" altLang="zh-CN" dirty="0">
                <a:latin typeface="Calibri" panose="020F0502020204030204" charset="0"/>
              </a:rPr>
              <a:t>studies </a:t>
            </a:r>
            <a:r>
              <a:rPr lang="en-US" altLang="zh-CN" dirty="0" smtClean="0">
                <a:latin typeface="Calibri" panose="020F0502020204030204" charset="0"/>
              </a:rPr>
              <a:t>on </a:t>
            </a:r>
            <a:r>
              <a:rPr lang="en-US" altLang="zh-CN" dirty="0">
                <a:latin typeface="Calibri" panose="020F0502020204030204" charset="0"/>
              </a:rPr>
              <a:t>Mandarin aspect</a:t>
            </a:r>
            <a:endParaRPr lang="en-US" altLang="zh-CN" dirty="0">
              <a:latin typeface="Calibri" panose="020F0502020204030204" charset="0"/>
            </a:endParaRPr>
          </a:p>
          <a:p>
            <a:pPr fontAlgn="auto">
              <a:lnSpc>
                <a:spcPts val="3080"/>
              </a:lnSpc>
            </a:pPr>
            <a:r>
              <a:rPr lang="en-US" altLang="zh-CN" dirty="0">
                <a:latin typeface="Calibri" panose="020F0502020204030204" charset="0"/>
              </a:rPr>
              <a:t>‘Parallel translation corpus + Statistics’ helps! </a:t>
            </a:r>
            <a:endParaRPr lang="en-US" altLang="zh-CN" dirty="0">
              <a:latin typeface="Calibri" panose="020F0502020204030204" charset="0"/>
            </a:endParaRPr>
          </a:p>
          <a:p>
            <a:pPr marL="228600" indent="164465" fontAlgn="auto">
              <a:lnSpc>
                <a:spcPts val="3080"/>
              </a:lnSpc>
              <a:buClrTx/>
              <a:buSzPct val="70000"/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Calibri" panose="020F0502020204030204" charset="0"/>
              </a:rPr>
              <a:t>Introduction to my comparative study between </a:t>
            </a:r>
            <a:r>
              <a:rPr lang="zh-CN" altLang="en-US" dirty="0" smtClean="0">
                <a:latin typeface="Calibri" panose="020F0502020204030204" charset="0"/>
              </a:rPr>
              <a:t>Mandarin </a:t>
            </a:r>
            <a:r>
              <a:rPr lang="en-US" altLang="zh-CN" dirty="0">
                <a:latin typeface="Calibri" panose="020F0502020204030204" charset="0"/>
              </a:rPr>
              <a:t>aspectual forms </a:t>
            </a:r>
            <a:endParaRPr lang="en-US" altLang="zh-CN" dirty="0" smtClean="0">
              <a:latin typeface="Calibri" panose="020F0502020204030204" charset="0"/>
            </a:endParaRPr>
          </a:p>
          <a:p>
            <a:pPr marL="228600" indent="164465" fontAlgn="auto">
              <a:lnSpc>
                <a:spcPts val="3080"/>
              </a:lnSpc>
              <a:buClrTx/>
              <a:buSzPct val="70000"/>
              <a:buNone/>
            </a:pPr>
            <a:r>
              <a:rPr lang="en-US" altLang="zh-CN" dirty="0" smtClean="0">
                <a:latin typeface="Calibri" panose="020F0502020204030204" charset="0"/>
              </a:rPr>
              <a:t>and tense </a:t>
            </a:r>
            <a:r>
              <a:rPr lang="en-US" altLang="zh-CN" dirty="0">
                <a:latin typeface="Calibri" panose="020F0502020204030204" charset="0"/>
              </a:rPr>
              <a:t>forms in European</a:t>
            </a:r>
            <a:r>
              <a:rPr lang="zh-CN" altLang="en-US" dirty="0">
                <a:latin typeface="Calibri" panose="020F0502020204030204" charset="0"/>
              </a:rPr>
              <a:t> </a:t>
            </a:r>
            <a:r>
              <a:rPr lang="zh-CN" altLang="en-US" dirty="0" smtClean="0">
                <a:latin typeface="Calibri" panose="020F0502020204030204" charset="0"/>
              </a:rPr>
              <a:t>languages</a:t>
            </a:r>
            <a:endParaRPr lang="zh-CN" altLang="en-US" dirty="0">
              <a:latin typeface="Calibri" panose="020F0502020204030204" charset="0"/>
            </a:endParaRPr>
          </a:p>
          <a:p>
            <a:pPr marL="228600" indent="36830" fontAlgn="auto">
              <a:lnSpc>
                <a:spcPts val="3080"/>
              </a:lnSpc>
              <a:buClrTx/>
              <a:buSzPct val="70000"/>
              <a:buFont typeface="Arial" panose="020B0604020202020204" pitchFamily="34" charset="0"/>
              <a:buChar char="•"/>
            </a:pPr>
            <a:r>
              <a:rPr lang="en-US" altLang="zh-CN" dirty="0">
                <a:latin typeface="Calibri" panose="020F0502020204030204" charset="0"/>
              </a:rPr>
              <a:t> Bidirectional </a:t>
            </a:r>
            <a:r>
              <a:rPr lang="en-US" altLang="zh-CN" dirty="0" smtClean="0">
                <a:latin typeface="Calibri" panose="020F0502020204030204" charset="0"/>
              </a:rPr>
              <a:t>association </a:t>
            </a:r>
            <a:r>
              <a:rPr lang="en-US" altLang="zh-CN" dirty="0">
                <a:latin typeface="Calibri" panose="020F0502020204030204" charset="0"/>
              </a:rPr>
              <a:t>measure NPMI </a:t>
            </a:r>
            <a:endParaRPr lang="en-US" altLang="zh-CN" dirty="0">
              <a:latin typeface="Calibri" panose="020F0502020204030204" charset="0"/>
            </a:endParaRPr>
          </a:p>
          <a:p>
            <a:pPr fontAlgn="auto">
              <a:lnSpc>
                <a:spcPts val="3080"/>
              </a:lnSpc>
            </a:pPr>
            <a:r>
              <a:rPr lang="en-US" altLang="zh-CN" dirty="0">
                <a:latin typeface="Calibri" panose="020F0502020204030204" charset="0"/>
              </a:rPr>
              <a:t>Result interpretation(What’s confirmed? What’s challenged?) &amp; zoom into challenges</a:t>
            </a:r>
            <a:endParaRPr lang="en-US" altLang="zh-CN" dirty="0">
              <a:latin typeface="Calibri" panose="020F0502020204030204" charset="0"/>
            </a:endParaRPr>
          </a:p>
          <a:p>
            <a:pPr fontAlgn="auto">
              <a:lnSpc>
                <a:spcPts val="3080"/>
              </a:lnSpc>
            </a:pPr>
            <a:r>
              <a:rPr lang="en-US" altLang="zh-CN" dirty="0" smtClean="0">
                <a:latin typeface="Calibri" panose="020F0502020204030204" charset="0"/>
              </a:rPr>
              <a:t>Linguistic </a:t>
            </a:r>
            <a:r>
              <a:rPr lang="en-US" altLang="zh-CN" dirty="0">
                <a:latin typeface="Calibri" panose="020F0502020204030204" charset="0"/>
              </a:rPr>
              <a:t>&amp; methodological conclusions </a:t>
            </a:r>
            <a:endParaRPr lang="en-US" altLang="zh-CN" dirty="0">
              <a:latin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Resultative verb compounds (RVCs)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  <p:sp>
        <p:nvSpPr>
          <p:cNvPr id="6" name="TextBox 5"/>
          <p:cNvSpPr txBox="1"/>
          <p:nvPr/>
        </p:nvSpPr>
        <p:spPr>
          <a:xfrm>
            <a:off x="3572982" y="2964180"/>
            <a:ext cx="6736080" cy="2655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nl-NL" sz="2800" dirty="0">
                <a:sym typeface="+mn-ea"/>
              </a:rPr>
              <a:t>(8) a. Il </a:t>
            </a:r>
            <a:r>
              <a:rPr lang="en-US" altLang="nl-NL" sz="2800" u="sng" dirty="0">
                <a:sym typeface="+mn-ea"/>
              </a:rPr>
              <a:t>a cacheté</a:t>
            </a:r>
            <a:r>
              <a:rPr lang="en-US" altLang="nl-NL" sz="2800" dirty="0">
                <a:sym typeface="+mn-ea"/>
              </a:rPr>
              <a:t> la lettre.                  [French] </a:t>
            </a:r>
            <a:endParaRPr lang="en-US" altLang="nl-NL" sz="2800" dirty="0">
              <a:sym typeface="+mn-ea"/>
            </a:endParaRPr>
          </a:p>
          <a:p>
            <a:pPr algn="l"/>
            <a:r>
              <a:rPr lang="en-US" altLang="nl-NL" sz="2800" dirty="0">
                <a:sym typeface="+mn-ea"/>
              </a:rPr>
              <a:t>      b. </a:t>
            </a:r>
            <a:r>
              <a:rPr lang="nl-NL" sz="2800" dirty="0">
                <a:sym typeface="+mn-ea"/>
              </a:rPr>
              <a:t>Ta  </a:t>
            </a:r>
            <a:r>
              <a:rPr lang="en-US" altLang="nl-NL" sz="2800" u="sng" dirty="0" err="1">
                <a:sym typeface="+mn-ea"/>
              </a:rPr>
              <a:t>feng</a:t>
            </a:r>
            <a:r>
              <a:rPr lang="en-US" altLang="nl-NL" sz="2800" dirty="0">
                <a:sym typeface="+mn-ea"/>
              </a:rPr>
              <a:t> </a:t>
            </a:r>
            <a:r>
              <a:rPr lang="en-US" altLang="nl-NL" sz="28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+mn-ea"/>
              </a:rPr>
              <a:t>shang</a:t>
            </a:r>
            <a:r>
              <a:rPr lang="en-US" sz="28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800" dirty="0">
                <a:solidFill>
                  <a:srgbClr val="C00000"/>
                </a:solidFill>
                <a:sym typeface="+mn-ea"/>
              </a:rPr>
              <a:t>   </a:t>
            </a:r>
            <a:r>
              <a:rPr lang="en-US" altLang="nl-NL" sz="2800" dirty="0" err="1">
                <a:sym typeface="+mn-ea"/>
              </a:rPr>
              <a:t>xin</a:t>
            </a:r>
            <a:r>
              <a:rPr lang="nl-NL" sz="2800" dirty="0">
                <a:sym typeface="+mn-ea"/>
              </a:rPr>
              <a:t>.            </a:t>
            </a:r>
            <a:r>
              <a:rPr lang="en-US" altLang="nl-NL" sz="2800" dirty="0">
                <a:sym typeface="+mn-ea"/>
              </a:rPr>
              <a:t>[Mandarin]</a:t>
            </a:r>
            <a:r>
              <a:rPr lang="nl-NL" sz="2800" dirty="0">
                <a:sym typeface="+mn-ea"/>
              </a:rPr>
              <a:t>  </a:t>
            </a:r>
            <a:endParaRPr lang="nl-NL" sz="2800" dirty="0"/>
          </a:p>
          <a:p>
            <a:pPr algn="l"/>
            <a:r>
              <a:rPr lang="nl-NL" sz="2800" dirty="0">
                <a:sym typeface="+mn-ea"/>
              </a:rPr>
              <a:t>           He close </a:t>
            </a:r>
            <a:r>
              <a:rPr lang="en-US" altLang="nl-NL" sz="2800" dirty="0">
                <a:sym typeface="+mn-ea"/>
              </a:rPr>
              <a:t>ascend</a:t>
            </a:r>
            <a:r>
              <a:rPr lang="nl-NL" sz="2800" dirty="0">
                <a:sym typeface="+mn-ea"/>
              </a:rPr>
              <a:t>  envelope</a:t>
            </a:r>
            <a:endParaRPr lang="nl-NL" sz="2800" dirty="0"/>
          </a:p>
          <a:p>
            <a:pPr algn="l"/>
            <a:endParaRPr lang="nl-NL" sz="2800" dirty="0"/>
          </a:p>
          <a:p>
            <a:pPr algn="l"/>
            <a:r>
              <a:rPr lang="nl-NL" sz="2800" dirty="0">
                <a:sym typeface="+mn-ea"/>
              </a:rPr>
              <a:t>          ‘He closed the envelope.’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Theories jump in 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sym typeface="+mn-ea"/>
              </a:rPr>
              <a:t>Formal semantic analyses are needed for RVCs and unmarked forms. Grammaticalized morphemes also need re-analyses based on the statistical results.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endParaRPr lang="en-US" altLang="zh-CN">
              <a:sym typeface="+mn-ea"/>
            </a:endParaRPr>
          </a:p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008120" y="2950845"/>
            <a:ext cx="3175000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Conclusions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510" y="1464945"/>
            <a:ext cx="11638280" cy="5111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i="1">
                <a:solidFill>
                  <a:srgbClr val="FF0000"/>
                </a:solidFill>
                <a:sym typeface="+mn-ea"/>
              </a:rPr>
              <a:t>  Linguistically </a:t>
            </a:r>
            <a:endParaRPr lang="en-US" altLang="zh-CN" i="1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Mandarin aspectual marking is not limited to the grammaticalized morphemes 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highlighted by theory-driven studies but relies on multiple methods</a:t>
            </a:r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</a:t>
            </a:r>
            <a:endParaRPr lang="en-US" altLang="zh-CN" sz="2600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Grammaticalized morphemes</a:t>
            </a:r>
            <a:endParaRPr lang="en-US" altLang="zh-CN" sz="2600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Resultative Verb Compounds (RVCs)</a:t>
            </a:r>
            <a:endParaRPr lang="en-US" altLang="zh-CN" sz="2600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Endpoint markers (e.g. goal arguments)</a:t>
            </a:r>
            <a:endParaRPr lang="en-US" altLang="zh-CN" sz="2600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Result of saying</a:t>
            </a:r>
            <a:endParaRPr lang="en-US" altLang="zh-CN" sz="2600">
              <a:sym typeface="+mn-ea"/>
            </a:endParaRPr>
          </a:p>
          <a:p>
            <a:pPr marL="0" indent="0">
              <a:buNone/>
            </a:pPr>
            <a:r>
              <a:rPr lang="en-US" altLang="zh-CN" sz="2600">
                <a:sym typeface="+mn-ea"/>
              </a:rPr>
              <a:t>                             Dynamic aspectual marking</a:t>
            </a:r>
            <a:endParaRPr lang="en-US" altLang="zh-CN" sz="2600">
              <a:sym typeface="+mn-ea"/>
            </a:endParaRPr>
          </a:p>
          <a:p>
            <a:endParaRPr lang="en-US" sz="2600">
              <a:sym typeface="+mn-ea"/>
            </a:endParaRPr>
          </a:p>
          <a:p>
            <a:pPr marL="0" indent="0">
              <a:buNone/>
            </a:pPr>
            <a:endParaRPr lang="zh-CN" altLang="en-US" sz="260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8445500" y="3585210"/>
            <a:ext cx="25400" cy="24803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805545" y="3585210"/>
            <a:ext cx="3646805" cy="168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/>
              <a:t>      </a:t>
            </a:r>
            <a:endParaRPr lang="en-US" altLang="zh-CN" sz="2600"/>
          </a:p>
          <a:p>
            <a:r>
              <a:rPr lang="en-US" altLang="zh-CN" sz="2600"/>
              <a:t>From verbal domain</a:t>
            </a:r>
            <a:endParaRPr lang="en-US" altLang="zh-CN" sz="2600"/>
          </a:p>
          <a:p>
            <a:r>
              <a:rPr lang="en-US" altLang="zh-CN" sz="2600"/>
              <a:t>to across clauses/</a:t>
            </a:r>
            <a:endParaRPr lang="en-US" altLang="zh-CN" sz="2600"/>
          </a:p>
          <a:p>
            <a:r>
              <a:rPr lang="en-US" altLang="zh-CN" sz="2600"/>
              <a:t>    sentences</a:t>
            </a:r>
            <a:endParaRPr lang="en-US" altLang="zh-CN"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Conclusions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510" y="1464945"/>
            <a:ext cx="11638280" cy="5111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i="1">
                <a:solidFill>
                  <a:srgbClr val="FF0000"/>
                </a:solidFill>
              </a:rPr>
              <a:t>   Methodologically: start from corpus, end in theory.</a:t>
            </a:r>
            <a:endParaRPr lang="en-US" altLang="zh-CN" i="1">
              <a:solidFill>
                <a:srgbClr val="FF0000"/>
              </a:solidFill>
            </a:endParaRP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82420" y="2813685"/>
            <a:ext cx="5629275" cy="26181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97610" y="2052320"/>
            <a:ext cx="11068050" cy="948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Step 1. Theory-neutral method in parallel translation corpus: </a:t>
            </a:r>
            <a:endParaRPr lang="en-US" altLang="zh-CN" sz="2800"/>
          </a:p>
          <a:p>
            <a:r>
              <a:rPr lang="en-US" altLang="zh-CN" sz="2800"/>
              <a:t>broader perspective of linguistic facts (form-based) 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7097395" y="3008630"/>
            <a:ext cx="6711950" cy="2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Step 2.</a:t>
            </a:r>
            <a:endParaRPr lang="en-US" altLang="zh-CN" sz="2800"/>
          </a:p>
          <a:p>
            <a:r>
              <a:rPr lang="en-US" altLang="zh-CN" sz="2800"/>
              <a:t>Bidirectional association study:</a:t>
            </a:r>
            <a:endParaRPr lang="en-US" altLang="zh-CN" sz="2800"/>
          </a:p>
          <a:p>
            <a:r>
              <a:rPr lang="en-US" altLang="zh-CN" sz="2800"/>
              <a:t>how forms are</a:t>
            </a:r>
            <a:endParaRPr lang="en-US" altLang="zh-CN" sz="2800"/>
          </a:p>
          <a:p>
            <a:r>
              <a:rPr lang="en-US" altLang="zh-CN" sz="2800"/>
              <a:t>cross-linguistically related,</a:t>
            </a:r>
            <a:endParaRPr lang="en-US" altLang="zh-CN" sz="2800"/>
          </a:p>
          <a:p>
            <a:r>
              <a:rPr lang="en-US" altLang="zh-CN" sz="2800"/>
              <a:t>find out imporant relations </a:t>
            </a:r>
            <a:endParaRPr lang="en-US" altLang="zh-CN" sz="2800"/>
          </a:p>
        </p:txBody>
      </p:sp>
      <p:sp>
        <p:nvSpPr>
          <p:cNvPr id="7" name="文本框 6"/>
          <p:cNvSpPr txBox="1"/>
          <p:nvPr/>
        </p:nvSpPr>
        <p:spPr>
          <a:xfrm>
            <a:off x="3639820" y="5431790"/>
            <a:ext cx="7713345" cy="1375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Step 3. Theoretical studies: </a:t>
            </a:r>
            <a:endParaRPr lang="en-US" altLang="zh-CN" sz="2800"/>
          </a:p>
          <a:p>
            <a:r>
              <a:rPr lang="en-US" altLang="zh-CN" sz="2800"/>
              <a:t>zoom into imporant relations and accurately model meaning-form relations</a:t>
            </a:r>
            <a:endParaRPr lang="en-US" altLang="zh-CN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Selected r</a:t>
            </a:r>
            <a:r>
              <a:rPr lang="zh-CN" altLang="en-US">
                <a:sym typeface="+mn-ea"/>
              </a:rPr>
              <a:t>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endParaRPr lang="zh-CN" altLang="en-US"/>
          </a:p>
          <a:p>
            <a:r>
              <a:rPr lang="zh-CN" altLang="en-US"/>
              <a:t>Bouma, G. (2009). NPMI in collocation extraction. </a:t>
            </a:r>
            <a:r>
              <a:rPr lang="zh-CN" altLang="en-US" i="1"/>
              <a:t>Proceedings of GSCL</a:t>
            </a:r>
            <a:r>
              <a:rPr lang="zh-CN" altLang="en-US"/>
              <a:t>, 31-40. </a:t>
            </a:r>
            <a:endParaRPr lang="zh-CN" altLang="en-US"/>
          </a:p>
          <a:p>
            <a:r>
              <a:rPr lang="zh-CN" altLang="en-US"/>
              <a:t>Klein, W., Li P., and Hendriks, H. (2000), Aspect and assertion in Mandarin Chinese. </a:t>
            </a:r>
            <a:r>
              <a:rPr lang="zh-CN" altLang="en-US" i="1"/>
              <a:t>Natural Language and Linguistic Theory</a:t>
            </a:r>
            <a:r>
              <a:rPr lang="zh-CN" altLang="en-US"/>
              <a:t>, 18: 723-770. </a:t>
            </a:r>
            <a:endParaRPr lang="zh-CN" altLang="en-US"/>
          </a:p>
          <a:p>
            <a:r>
              <a:rPr lang="zh-CN" altLang="en-US"/>
              <a:t>Lin, J.W. (2006). Time in a Language Without Tense: The Case of Chinese. </a:t>
            </a:r>
            <a:r>
              <a:rPr lang="zh-CN" altLang="en-US" i="1"/>
              <a:t>Journal of Semantics</a:t>
            </a:r>
            <a:r>
              <a:rPr lang="zh-CN" altLang="en-US"/>
              <a:t>, 23, 1-53. </a:t>
            </a:r>
            <a:endParaRPr lang="zh-CN" altLang="en-US"/>
          </a:p>
          <a:p>
            <a:r>
              <a:rPr lang="en-US" altLang="zh-CN"/>
              <a:t>V</a:t>
            </a:r>
            <a:r>
              <a:rPr lang="zh-CN" altLang="en-US"/>
              <a:t>an der Klis, M., Le Bruyn, B., and de Swart, H. (2020). A multilingual corpus study of the competition between PAST and PERFECT in narrative discourse. Submitted.</a:t>
            </a:r>
            <a:endParaRPr lang="zh-CN" altLang="en-US"/>
          </a:p>
          <a:p>
            <a:r>
              <a:rPr lang="en-US" altLang="zh-CN"/>
              <a:t>Xiao, R. and McEnery, R. (2004), </a:t>
            </a:r>
            <a:r>
              <a:rPr lang="en-US" altLang="zh-CN" i="1"/>
              <a:t>Aspect In Mandarin Chinese: A Corpus-based Study</a:t>
            </a:r>
            <a:r>
              <a:rPr lang="en-US" altLang="zh-CN"/>
              <a:t>. Amsterdam/Philadelphia: John Benjamins Publishing Company. </a:t>
            </a:r>
            <a:endParaRPr lang="en-US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10435" y="2232025"/>
            <a:ext cx="7772400" cy="1470025"/>
          </a:xfrm>
        </p:spPr>
        <p:txBody>
          <a:bodyPr>
            <a:noAutofit/>
          </a:bodyPr>
          <a:lstStyle/>
          <a:p>
            <a:r>
              <a:rPr lang="nl-NL" b="1" dirty="0"/>
              <a:t>Thank you for your attention!</a:t>
            </a:r>
            <a:endParaRPr lang="en-GB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870075" y="6300028"/>
            <a:ext cx="8382000" cy="0"/>
          </a:xfrm>
          <a:prstGeom prst="line">
            <a:avLst/>
          </a:prstGeom>
          <a:noFill/>
          <a:ln w="19050">
            <a:solidFill>
              <a:srgbClr val="CE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1863725" y="533400"/>
            <a:ext cx="8382000" cy="0"/>
          </a:xfrm>
          <a:prstGeom prst="line">
            <a:avLst/>
          </a:prstGeom>
          <a:noFill/>
          <a:ln w="19050">
            <a:solidFill>
              <a:srgbClr val="CE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635" y="3520162"/>
            <a:ext cx="9144000" cy="826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http://time-in-translation.hum.uu.nl/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2" descr="Welkom bij het NWO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9" t="16199" r="26218" b="14810"/>
          <a:stretch>
            <a:fillRect/>
          </a:stretch>
        </p:blipFill>
        <p:spPr bwMode="auto">
          <a:xfrm>
            <a:off x="9646019" y="5215409"/>
            <a:ext cx="606056" cy="90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Gerelateerde afbeeldi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19" b="36993"/>
          <a:stretch>
            <a:fillRect/>
          </a:stretch>
        </p:blipFill>
        <p:spPr bwMode="auto">
          <a:xfrm>
            <a:off x="1726684" y="5556982"/>
            <a:ext cx="2301284" cy="56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Afbeeldingsresultaat voor csc scholar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545" y="5325079"/>
            <a:ext cx="683474" cy="68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3480" y="3919220"/>
            <a:ext cx="4994275" cy="11080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548505" y="4243070"/>
            <a:ext cx="3012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Time in Translation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0415"/>
                <a:gridCol w="1102360"/>
                <a:gridCol w="691515"/>
                <a:gridCol w="1193165"/>
                <a:gridCol w="1371600"/>
                <a:gridCol w="481330"/>
                <a:gridCol w="554355"/>
                <a:gridCol w="519430"/>
                <a:gridCol w="1244600"/>
                <a:gridCol w="1306830"/>
              </a:tblGrid>
              <a:tr h="279400">
                <a:tc gridSpan="10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Table 2: Co-occurrence frequencies of tense combinations and aspectual forms in aligned translation texts</a:t>
                      </a:r>
                      <a:endParaRPr lang="en-US" altLang="zh-CN" sz="1400" b="0" i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400" b="1" u="none"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Unmarked verb form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RVC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Post-verbal </a:t>
                      </a:r>
                      <a:r>
                        <a:rPr lang="en-US" altLang="zh-CN" sz="1400" b="1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Sentence-final </a:t>
                      </a:r>
                      <a:r>
                        <a:rPr lang="en-US" altLang="zh-CN" sz="1400" b="1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zhe</a:t>
                      </a:r>
                      <a:endParaRPr lang="en-US" altLang="zh-CN" sz="1400" b="1" i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zai</a:t>
                      </a:r>
                      <a:endParaRPr lang="en-US" altLang="zh-CN" sz="1400" b="1" i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i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guo</a:t>
                      </a:r>
                      <a:endParaRPr lang="en-US" altLang="zh-CN" sz="1400" b="1" i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Other Mandarin expressions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Sum of tense combination 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perfective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267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imperfective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Past progressive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Present perfect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Other tense combinations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46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en-US" altLang="zh-CN" sz="1400" b="0" u="none"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1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Sum of aspectual form</a:t>
                      </a:r>
                      <a:endParaRPr lang="en-US" altLang="zh-CN" sz="1400" b="1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266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60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45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509</a:t>
                      </a:r>
                      <a:endParaRPr lang="en-US" altLang="zh-CN" sz="1400" b="0" u="none"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12700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534192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+mn-ea"/>
              </a:rPr>
              <a:t>Caveats of theory-driven </a:t>
            </a:r>
            <a:br>
              <a:rPr lang="en-US" altLang="zh-CN" dirty="0" smtClean="0">
                <a:sym typeface="+mn-ea"/>
              </a:rPr>
            </a:br>
            <a:r>
              <a:rPr lang="en-US" altLang="zh-CN" dirty="0" smtClean="0">
                <a:sym typeface="+mn-ea"/>
              </a:rPr>
              <a:t>cross-linguistic studies on Mandarin aspect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Inherent limit of theoretical concepts:</a:t>
            </a:r>
            <a:endParaRPr lang="en-US" altLang="zh-CN" dirty="0" smtClean="0">
              <a:sym typeface="+mn-ea"/>
            </a:endParaRPr>
          </a:p>
          <a:p>
            <a:pPr>
              <a:buNone/>
            </a:pPr>
            <a:r>
              <a:rPr lang="en-US" altLang="zh-CN" dirty="0" smtClean="0">
                <a:sym typeface="+mn-ea"/>
              </a:rPr>
              <a:t>   l</a:t>
            </a:r>
            <a:r>
              <a:rPr lang="en-US" altLang="zh-CN" dirty="0" smtClean="0"/>
              <a:t>aw </a:t>
            </a:r>
            <a:r>
              <a:rPr lang="en-US" altLang="zh-CN" dirty="0"/>
              <a:t>of the </a:t>
            </a:r>
            <a:r>
              <a:rPr lang="en-US" altLang="zh-CN" dirty="0" smtClean="0"/>
              <a:t>instrument </a:t>
            </a:r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Debates on Mandarin </a:t>
            </a:r>
            <a:r>
              <a:rPr lang="en-US" dirty="0" smtClean="0">
                <a:sym typeface="+mn-ea"/>
              </a:rPr>
              <a:t>aspectu</a:t>
            </a:r>
            <a:r>
              <a:rPr lang="en-US" altLang="zh-CN" dirty="0" smtClean="0">
                <a:sym typeface="+mn-ea"/>
              </a:rPr>
              <a:t>a</a:t>
            </a:r>
            <a:r>
              <a:rPr lang="en-US" dirty="0" smtClean="0">
                <a:sym typeface="+mn-ea"/>
              </a:rPr>
              <a:t>l </a:t>
            </a:r>
            <a:r>
              <a:rPr lang="en-US" dirty="0">
                <a:sym typeface="+mn-ea"/>
              </a:rPr>
              <a:t>morphemes:</a:t>
            </a:r>
            <a:endParaRPr lang="en-US" dirty="0">
              <a:sym typeface="+mn-ea"/>
            </a:endParaRPr>
          </a:p>
          <a:p>
            <a:pPr marL="0" indent="0">
              <a:buNone/>
            </a:pPr>
            <a:r>
              <a:rPr lang="en-US" dirty="0">
                <a:sym typeface="+mn-ea"/>
              </a:rPr>
              <a:t>   e.g. post-verbal </a:t>
            </a:r>
            <a:r>
              <a:rPr lang="en-US" i="1" dirty="0">
                <a:sym typeface="+mn-ea"/>
              </a:rPr>
              <a:t>le</a:t>
            </a:r>
            <a:r>
              <a:rPr lang="en-US" dirty="0">
                <a:sym typeface="+mn-ea"/>
              </a:rPr>
              <a:t>: perfective or perfect marker?</a:t>
            </a:r>
            <a:endParaRPr lang="zh-CN" altLang="en-US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altLang="zh-CN" dirty="0">
              <a:sym typeface="+mn-ea"/>
            </a:endParaRPr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10245" y="1825625"/>
            <a:ext cx="3720465" cy="3720465"/>
          </a:xfrm>
          <a:prstGeom prst="rect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946622" y="3954145"/>
            <a:ext cx="6760210" cy="393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nl-NL" sz="2800" dirty="0">
                <a:sym typeface="+mn-ea"/>
              </a:rPr>
              <a:t>(1)a. </a:t>
            </a:r>
            <a:r>
              <a:rPr lang="nl-NL" sz="2800" dirty="0">
                <a:sym typeface="+mn-ea"/>
              </a:rPr>
              <a:t>Ta   </a:t>
            </a:r>
            <a:r>
              <a:rPr lang="en-US" altLang="nl-NL" sz="2800" u="sng" dirty="0">
                <a:sym typeface="+mn-ea"/>
              </a:rPr>
              <a:t>chi-</a:t>
            </a:r>
            <a:r>
              <a:rPr lang="en-US" sz="2800" u="sng" dirty="0" err="1">
                <a:solidFill>
                  <a:srgbClr val="FF0000"/>
                </a:solidFill>
                <a:sym typeface="+mn-ea"/>
              </a:rPr>
              <a:t>le</a:t>
            </a:r>
            <a:r>
              <a:rPr lang="en-US" sz="2800" dirty="0">
                <a:solidFill>
                  <a:srgbClr val="C00000"/>
                </a:solidFill>
                <a:sym typeface="+mn-ea"/>
              </a:rPr>
              <a:t>   </a:t>
            </a:r>
            <a:r>
              <a:rPr lang="en-US" sz="2800" dirty="0">
                <a:solidFill>
                  <a:schemeClr val="tx1"/>
                </a:solidFill>
                <a:sym typeface="+mn-ea"/>
              </a:rPr>
              <a:t> yi-ge  pinguo</a:t>
            </a:r>
            <a:r>
              <a:rPr lang="nl-NL" sz="2800" dirty="0">
                <a:solidFill>
                  <a:schemeClr val="tx1"/>
                </a:solidFill>
                <a:sym typeface="+mn-ea"/>
              </a:rPr>
              <a:t>.  </a:t>
            </a:r>
            <a:r>
              <a:rPr lang="nl-NL" sz="2800" dirty="0">
                <a:sym typeface="+mn-ea"/>
              </a:rPr>
              <a:t>     </a:t>
            </a:r>
            <a:r>
              <a:rPr lang="en-US" altLang="nl-NL" sz="2800" dirty="0">
                <a:sym typeface="+mn-ea"/>
              </a:rPr>
              <a:t>[perfective]</a:t>
            </a:r>
            <a:endParaRPr lang="en-US" altLang="nl-NL" sz="2800" dirty="0">
              <a:sym typeface="+mn-ea"/>
            </a:endParaRPr>
          </a:p>
          <a:p>
            <a:pPr algn="l"/>
            <a:r>
              <a:rPr lang="nl-NL" sz="2800" dirty="0">
                <a:sym typeface="+mn-ea"/>
              </a:rPr>
              <a:t>         He  </a:t>
            </a:r>
            <a:r>
              <a:rPr lang="en-US" altLang="nl-NL" sz="2800" dirty="0">
                <a:sym typeface="+mn-ea"/>
              </a:rPr>
              <a:t>eat-</a:t>
            </a:r>
            <a:r>
              <a:rPr lang="en-US" altLang="nl-NL" sz="2800" dirty="0">
                <a:solidFill>
                  <a:srgbClr val="FF0000"/>
                </a:solidFill>
                <a:sym typeface="+mn-ea"/>
              </a:rPr>
              <a:t>LE</a:t>
            </a:r>
            <a:r>
              <a:rPr lang="en-US" altLang="nl-NL" sz="2800" dirty="0">
                <a:sym typeface="+mn-ea"/>
              </a:rPr>
              <a:t>   one-CL. apple</a:t>
            </a:r>
            <a:endParaRPr lang="nl-NL" sz="2800" dirty="0"/>
          </a:p>
          <a:p>
            <a:pPr algn="l"/>
            <a:r>
              <a:rPr lang="nl-NL" sz="2800" dirty="0">
                <a:sym typeface="+mn-ea"/>
              </a:rPr>
              <a:t>        ‘He </a:t>
            </a:r>
            <a:r>
              <a:rPr lang="en-US" altLang="nl-NL" sz="2800" dirty="0">
                <a:sym typeface="+mn-ea"/>
              </a:rPr>
              <a:t>ate an apple</a:t>
            </a:r>
            <a:r>
              <a:rPr lang="nl-NL" sz="2800" dirty="0">
                <a:sym typeface="+mn-ea"/>
              </a:rPr>
              <a:t>.’ </a:t>
            </a:r>
            <a:endParaRPr lang="nl-NL" sz="2800" dirty="0">
              <a:sym typeface="+mn-ea"/>
            </a:endParaRPr>
          </a:p>
          <a:p>
            <a:pPr algn="l"/>
            <a:r>
              <a:rPr lang="en-US" altLang="nl-NL" sz="2800" dirty="0">
                <a:sym typeface="+mn-ea"/>
              </a:rPr>
              <a:t>     b. </a:t>
            </a:r>
            <a:r>
              <a:rPr lang="nl-NL" sz="2800" dirty="0">
                <a:sym typeface="+mn-ea"/>
              </a:rPr>
              <a:t>Ta   </a:t>
            </a:r>
            <a:r>
              <a:rPr lang="en-US" altLang="nl-NL" sz="2800" u="sng" dirty="0">
                <a:sym typeface="+mn-ea"/>
              </a:rPr>
              <a:t>duan-</a:t>
            </a:r>
            <a:r>
              <a:rPr lang="en-US" sz="2800" u="sng" dirty="0" err="1">
                <a:solidFill>
                  <a:srgbClr val="FF0000"/>
                </a:solidFill>
                <a:sym typeface="+mn-ea"/>
              </a:rPr>
              <a:t>le</a:t>
            </a:r>
            <a:r>
              <a:rPr lang="en-US" sz="2800" u="sng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800" dirty="0">
                <a:solidFill>
                  <a:srgbClr val="C00000"/>
                </a:solidFill>
                <a:sym typeface="+mn-ea"/>
              </a:rPr>
              <a:t>        </a:t>
            </a:r>
            <a:r>
              <a:rPr lang="en-US" sz="2800" dirty="0">
                <a:solidFill>
                  <a:schemeClr val="tx1"/>
                </a:solidFill>
                <a:sym typeface="+mn-ea"/>
              </a:rPr>
              <a:t>tui</a:t>
            </a:r>
            <a:r>
              <a:rPr lang="nl-NL" sz="2800" dirty="0">
                <a:solidFill>
                  <a:schemeClr val="tx1"/>
                </a:solidFill>
                <a:sym typeface="+mn-ea"/>
              </a:rPr>
              <a:t>.  </a:t>
            </a:r>
            <a:r>
              <a:rPr lang="nl-NL" sz="2800" dirty="0">
                <a:sym typeface="+mn-ea"/>
              </a:rPr>
              <a:t>                   </a:t>
            </a:r>
            <a:r>
              <a:rPr lang="en-US" altLang="nl-NL" sz="2800" dirty="0">
                <a:sym typeface="+mn-ea"/>
              </a:rPr>
              <a:t>[perfect]</a:t>
            </a:r>
            <a:endParaRPr lang="en-US" altLang="nl-NL" sz="2800" dirty="0">
              <a:sym typeface="+mn-ea"/>
            </a:endParaRPr>
          </a:p>
          <a:p>
            <a:pPr algn="l"/>
            <a:r>
              <a:rPr lang="nl-NL" sz="2800" dirty="0">
                <a:sym typeface="+mn-ea"/>
              </a:rPr>
              <a:t>         He  </a:t>
            </a:r>
            <a:r>
              <a:rPr lang="en-US" altLang="nl-NL" sz="2800" dirty="0">
                <a:sym typeface="+mn-ea"/>
              </a:rPr>
              <a:t>break-</a:t>
            </a:r>
            <a:r>
              <a:rPr lang="en-US" altLang="nl-NL" sz="2800" dirty="0">
                <a:solidFill>
                  <a:srgbClr val="FF0000"/>
                </a:solidFill>
                <a:sym typeface="+mn-ea"/>
              </a:rPr>
              <a:t>LE </a:t>
            </a:r>
            <a:r>
              <a:rPr lang="en-US" altLang="nl-NL" sz="2800" dirty="0">
                <a:sym typeface="+mn-ea"/>
              </a:rPr>
              <a:t>      leg</a:t>
            </a:r>
            <a:endParaRPr lang="nl-NL" sz="2800" dirty="0"/>
          </a:p>
          <a:p>
            <a:pPr algn="l"/>
            <a:r>
              <a:rPr lang="nl-NL" sz="2800" dirty="0">
                <a:sym typeface="+mn-ea"/>
              </a:rPr>
              <a:t>         ‘</a:t>
            </a:r>
            <a:r>
              <a:rPr lang="en-US" sz="2800" dirty="0">
                <a:sym typeface="+mn-ea"/>
              </a:rPr>
              <a:t>H</a:t>
            </a:r>
            <a:r>
              <a:rPr sz="2800" dirty="0">
                <a:sym typeface="+mn-ea"/>
              </a:rPr>
              <a:t>e </a:t>
            </a:r>
            <a:r>
              <a:rPr lang="en-US" sz="2800" dirty="0">
                <a:sym typeface="+mn-ea"/>
              </a:rPr>
              <a:t>ha</a:t>
            </a:r>
            <a:r>
              <a:rPr sz="2800" dirty="0">
                <a:sym typeface="+mn-ea"/>
              </a:rPr>
              <a:t>s broken h</a:t>
            </a:r>
            <a:r>
              <a:rPr lang="en-US" sz="2800" dirty="0">
                <a:sym typeface="+mn-ea"/>
              </a:rPr>
              <a:t>is</a:t>
            </a:r>
            <a:r>
              <a:rPr sz="2800" dirty="0">
                <a:sym typeface="+mn-ea"/>
              </a:rPr>
              <a:t> </a:t>
            </a:r>
            <a:r>
              <a:rPr lang="en-US" sz="2800" dirty="0">
                <a:sym typeface="+mn-ea"/>
              </a:rPr>
              <a:t>leg</a:t>
            </a:r>
            <a:r>
              <a:rPr lang="nl-NL" sz="2800" dirty="0">
                <a:sym typeface="+mn-ea"/>
              </a:rPr>
              <a:t>.’ </a:t>
            </a:r>
            <a:endParaRPr lang="nl-NL" sz="2800" dirty="0">
              <a:sym typeface="+mn-ea"/>
            </a:endParaRPr>
          </a:p>
          <a:p>
            <a:pPr algn="l"/>
            <a:endParaRPr lang="nl-NL" sz="2800" dirty="0">
              <a:sym typeface="+mn-ea"/>
            </a:endParaRPr>
          </a:p>
          <a:p>
            <a:pPr algn="l"/>
            <a:endParaRPr lang="nl-NL" sz="2800" dirty="0">
              <a:sym typeface="+mn-ea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ym typeface="+mn-ea"/>
              </a:rPr>
              <a:t>Caveats of theory-driven </a:t>
            </a:r>
            <a:br>
              <a:rPr lang="en-US" altLang="zh-CN" dirty="0" smtClean="0">
                <a:sym typeface="+mn-ea"/>
              </a:rPr>
            </a:br>
            <a:r>
              <a:rPr lang="en-US" altLang="zh-CN" dirty="0" smtClean="0">
                <a:sym typeface="+mn-ea"/>
              </a:rPr>
              <a:t>cross-linguistic studies on Mandarin aspect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Unidirectional, carefully selected data 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284605" y="2667635"/>
            <a:ext cx="6200140" cy="386461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3911600" y="3511550"/>
            <a:ext cx="4211320" cy="2609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828540" y="2989580"/>
            <a:ext cx="21348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What we see</a:t>
            </a:r>
            <a:r>
              <a:rPr lang="en-US" altLang="zh-CN" sz="2800"/>
              <a:t> </a:t>
            </a:r>
            <a:endParaRPr lang="en-US" altLang="zh-CN" sz="28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3725" y="2945130"/>
            <a:ext cx="2292350" cy="155956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3750945" y="5335270"/>
            <a:ext cx="4690110" cy="34417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493260" y="4625975"/>
            <a:ext cx="23660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 What we miss</a:t>
            </a:r>
            <a:r>
              <a:rPr lang="en-US" altLang="zh-CN" sz="2800"/>
              <a:t> </a:t>
            </a:r>
            <a:endParaRPr lang="en-US" altLang="zh-CN" sz="28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0460" y="488315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Shift to parallel translation corpus study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6070"/>
            <a:ext cx="10515600" cy="5389245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+mn-ea"/>
              </a:rPr>
              <a:t>Equal status for all languages, good for bidirectional studies  </a:t>
            </a:r>
            <a:endParaRPr lang="en-US" altLang="zh-CN" dirty="0">
              <a:sym typeface="+mn-ea"/>
            </a:endParaRPr>
          </a:p>
          <a:p>
            <a:r>
              <a:rPr lang="en-US" altLang="zh-CN" dirty="0"/>
              <a:t>More data. Some are hard to be conceived from armchair studies.</a:t>
            </a:r>
            <a:endParaRPr lang="en-US" altLang="zh-CN" dirty="0"/>
          </a:p>
          <a:p>
            <a:r>
              <a:rPr lang="en-US" altLang="zh-CN" dirty="0"/>
              <a:t>A multi-lingual parallel translation corpus of Camus</a:t>
            </a:r>
            <a:r>
              <a:rPr lang="en-US" altLang="zh-CN" dirty="0" smtClean="0"/>
              <a:t>’ </a:t>
            </a:r>
            <a:r>
              <a:rPr lang="en-US" altLang="zh-CN" dirty="0"/>
              <a:t>novel </a:t>
            </a:r>
            <a:r>
              <a:rPr lang="en-US" altLang="zh-CN" i="1" dirty="0" err="1"/>
              <a:t>L’Étranger</a:t>
            </a:r>
            <a:r>
              <a:rPr lang="en-US" altLang="zh-CN" i="1" dirty="0"/>
              <a:t> </a:t>
            </a:r>
            <a:endParaRPr lang="en-US" altLang="zh-CN" i="1" dirty="0"/>
          </a:p>
          <a:p>
            <a:pPr marL="0" indent="0">
              <a:buNone/>
            </a:pPr>
            <a:r>
              <a:rPr lang="en-US" altLang="zh-CN" dirty="0"/>
              <a:t>  (corpus created by the ‘</a:t>
            </a:r>
            <a:r>
              <a:rPr lang="en-US" altLang="zh-CN" dirty="0">
                <a:solidFill>
                  <a:srgbClr val="FF0000"/>
                </a:solidFill>
              </a:rPr>
              <a:t>Time in Translation</a:t>
            </a:r>
            <a:r>
              <a:rPr lang="en-US" altLang="zh-CN" dirty="0">
                <a:sym typeface="+mn-ea"/>
              </a:rPr>
              <a:t>’ </a:t>
            </a:r>
            <a:r>
              <a:rPr lang="en-US" altLang="zh-CN" dirty="0"/>
              <a:t>project)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sz="2600" dirty="0">
                <a:latin typeface="Calibri" panose="020F0502020204030204" charset="0"/>
                <a:sym typeface="+mn-ea"/>
              </a:rPr>
              <a:t> </a:t>
            </a:r>
            <a:endParaRPr lang="zh-CN" altLang="en-US" sz="2600" dirty="0">
              <a:latin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zh-CN" altLang="en-US" sz="2600" dirty="0">
                <a:latin typeface="Calibri" panose="020F0502020204030204" charset="0"/>
                <a:sym typeface="+mn-ea"/>
              </a:rPr>
              <a:t>     Henriëtte   </a:t>
            </a:r>
            <a:r>
              <a:rPr lang="zh-CN" altLang="en-US" sz="2600" dirty="0" smtClean="0">
                <a:latin typeface="Calibri" panose="020F0502020204030204" charset="0"/>
                <a:sym typeface="+mn-ea"/>
              </a:rPr>
              <a:t> Bert   </a:t>
            </a:r>
            <a:r>
              <a:rPr lang="zh-CN" altLang="en-US" sz="2600" dirty="0">
                <a:latin typeface="Calibri" panose="020F0502020204030204" charset="0"/>
                <a:sym typeface="+mn-ea"/>
              </a:rPr>
              <a:t>Martijn  </a:t>
            </a:r>
            <a:r>
              <a:rPr lang="zh-CN" altLang="en-US" sz="2600" dirty="0" smtClean="0">
                <a:latin typeface="Calibri" panose="020F0502020204030204" charset="0"/>
                <a:sym typeface="+mn-ea"/>
              </a:rPr>
              <a:t>  </a:t>
            </a:r>
            <a:r>
              <a:rPr lang="zh-CN" altLang="en-US" sz="2600" dirty="0">
                <a:latin typeface="Calibri" panose="020F0502020204030204" charset="0"/>
                <a:sym typeface="+mn-ea"/>
              </a:rPr>
              <a:t>Chou   </a:t>
            </a:r>
            <a:r>
              <a:rPr lang="zh-CN" altLang="en-US" sz="2600" dirty="0" smtClean="0">
                <a:latin typeface="Calibri" panose="020F0502020204030204" charset="0"/>
                <a:sym typeface="+mn-ea"/>
              </a:rPr>
              <a:t>  </a:t>
            </a:r>
            <a:r>
              <a:rPr lang="en-US" altLang="zh-CN" sz="2600" dirty="0" smtClean="0">
                <a:latin typeface="Calibri" panose="020F0502020204030204" charset="0"/>
                <a:sym typeface="+mn-ea"/>
              </a:rPr>
              <a:t>Jianan          </a:t>
            </a:r>
            <a:r>
              <a:rPr lang="en-US" altLang="zh-CN" sz="2600" dirty="0" err="1">
                <a:latin typeface="Calibri" panose="020F0502020204030204" charset="0"/>
                <a:sym typeface="+mn-ea"/>
              </a:rPr>
              <a:t>Jos</a:t>
            </a:r>
            <a:r>
              <a:rPr lang="en-US" altLang="zh-CN" sz="2600" dirty="0">
                <a:latin typeface="Calibri" panose="020F0502020204030204" charset="0"/>
                <a:sym typeface="+mn-ea"/>
              </a:rPr>
              <a:t>          </a:t>
            </a:r>
            <a:r>
              <a:rPr lang="en-US" altLang="zh-CN" sz="2600" dirty="0" smtClean="0">
                <a:latin typeface="Calibri" panose="020F0502020204030204" charset="0"/>
                <a:sym typeface="+mn-ea"/>
              </a:rPr>
              <a:t> </a:t>
            </a:r>
            <a:r>
              <a:rPr lang="en-US" altLang="zh-CN" sz="2600" dirty="0" err="1" smtClean="0">
                <a:latin typeface="Calibri" panose="020F0502020204030204" charset="0"/>
                <a:sym typeface="+mn-ea"/>
              </a:rPr>
              <a:t>Martín</a:t>
            </a:r>
            <a:endParaRPr lang="en-US" altLang="zh-CN" sz="2600" dirty="0">
              <a:latin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GB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     </a:t>
            </a:r>
            <a:r>
              <a:rPr lang="en-GB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http://time-in-translation.hum.uu.nl/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altLang="zh-CN" dirty="0">
              <a:latin typeface="Calibri" panose="020F0502020204030204" charset="0"/>
              <a:sym typeface="+mn-ea"/>
            </a:endParaRPr>
          </a:p>
          <a:p>
            <a:pPr marL="0" indent="0">
              <a:buNone/>
            </a:pPr>
            <a:endParaRPr lang="en-US" altLang="zh-CN" dirty="0">
              <a:latin typeface="Calibri" panose="020F0502020204030204" charset="0"/>
              <a:sym typeface="+mn-ea"/>
            </a:endParaRPr>
          </a:p>
          <a:p>
            <a:pPr marL="0" indent="0">
              <a:buNone/>
            </a:pPr>
            <a:endParaRPr lang="en-US" altLang="zh-CN" dirty="0">
              <a:latin typeface="Calibri" panose="020F0502020204030204" charset="0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385816" y="3729834"/>
            <a:ext cx="8598535" cy="1873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Camus parallel translation corpus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Select </a:t>
            </a:r>
            <a:r>
              <a:rPr lang="en-US" altLang="zh-CN" dirty="0">
                <a:sym typeface="+mn-ea"/>
              </a:rPr>
              <a:t>4 EU languages: French, Spanish, German, English 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                                (2 Romance languages + 2 Germanic languages)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Extend to Mandarin translation</a:t>
            </a:r>
            <a:endParaRPr lang="en-US" altLang="zh-CN" dirty="0">
              <a:sym typeface="+mn-ea"/>
            </a:endParaRPr>
          </a:p>
          <a:p>
            <a:r>
              <a:rPr lang="en-US" altLang="zh-CN" dirty="0" smtClean="0">
                <a:sym typeface="+mn-ea"/>
              </a:rPr>
              <a:t>Explore the semantics of Mandarin aspectual forms by comparing them with European tense forms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Annotate the tense/aspectual forms which mark verbs</a:t>
            </a:r>
            <a:endParaRPr lang="en-US" altLang="zh-CN" dirty="0">
              <a:sym typeface="+mn-ea"/>
            </a:endParaRPr>
          </a:p>
          <a:p>
            <a:r>
              <a:rPr lang="en-US" altLang="zh-CN" dirty="0">
                <a:sym typeface="+mn-ea"/>
              </a:rPr>
              <a:t>Theory-neutral: annotation purely based on forms, without applying any semantic theory </a:t>
            </a:r>
            <a:endParaRPr lang="en-US" altLang="zh-CN" dirty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ym typeface="+mn-ea"/>
              </a:rPr>
              <a:t>Camus parallel translation corpus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2985" y="1623695"/>
            <a:ext cx="10515600" cy="4351338"/>
          </a:xfrm>
        </p:spPr>
        <p:txBody>
          <a:bodyPr/>
          <a:lstStyle/>
          <a:p>
            <a:r>
              <a:rPr lang="en-US" altLang="nl-NL" dirty="0" smtClean="0">
                <a:sym typeface="+mn-ea"/>
              </a:rPr>
              <a:t>Source French contexts and target </a:t>
            </a:r>
            <a:r>
              <a:rPr lang="en-US" altLang="nl-NL" dirty="0">
                <a:sym typeface="+mn-ea"/>
              </a:rPr>
              <a:t>translation </a:t>
            </a:r>
            <a:r>
              <a:rPr lang="en-US" altLang="nl-NL" dirty="0" smtClean="0">
                <a:sym typeface="+mn-ea"/>
              </a:rPr>
              <a:t>contexts are aligned.</a:t>
            </a:r>
            <a:endParaRPr lang="en-US" altLang="zh-CN" dirty="0"/>
          </a:p>
          <a:p>
            <a:r>
              <a:rPr lang="en-US" altLang="nl-NL" dirty="0">
                <a:sym typeface="+mn-ea"/>
              </a:rPr>
              <a:t>509 French source contexts in the </a:t>
            </a:r>
            <a:r>
              <a:rPr lang="en-US" altLang="nl-NL" dirty="0" err="1">
                <a:sym typeface="+mn-ea"/>
              </a:rPr>
              <a:t>f</a:t>
            </a:r>
            <a:r>
              <a:rPr lang="en-US" altLang="zh-CN" dirty="0" err="1">
                <a:sym typeface="+mn-ea"/>
              </a:rPr>
              <a:t>i</a:t>
            </a:r>
            <a:r>
              <a:rPr lang="zh-CN" altLang="en-US" dirty="0">
                <a:sym typeface="+mn-ea"/>
              </a:rPr>
              <a:t>rst three chapters</a:t>
            </a:r>
            <a:r>
              <a:rPr lang="en-US" altLang="zh-CN" dirty="0">
                <a:sym typeface="+mn-ea"/>
              </a:rPr>
              <a:t>, </a:t>
            </a:r>
            <a:r>
              <a:rPr lang="en-US" altLang="nl-NL" dirty="0">
                <a:sym typeface="+mn-ea"/>
              </a:rPr>
              <a:t>and their translations in the other 4 languages </a:t>
            </a:r>
            <a:endParaRPr lang="en-US" altLang="nl-NL" dirty="0">
              <a:sym typeface="+mn-ea"/>
            </a:endParaRPr>
          </a:p>
          <a:p>
            <a:r>
              <a:rPr lang="en-US" altLang="nl-NL" dirty="0" smtClean="0">
                <a:sym typeface="+mn-ea"/>
              </a:rPr>
              <a:t>2545 (509*5) tense/aspectual </a:t>
            </a:r>
            <a:r>
              <a:rPr lang="en-US" altLang="nl-NL" dirty="0">
                <a:sym typeface="+mn-ea"/>
              </a:rPr>
              <a:t>forms were investigated.</a:t>
            </a:r>
            <a:endParaRPr lang="en-US" altLang="nl-NL" dirty="0"/>
          </a:p>
          <a:p>
            <a:endParaRPr lang="en-US" altLang="zh-CN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106680" y="3632835"/>
            <a:ext cx="11663045" cy="3044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500" dirty="0"/>
              <a:t>                    </a:t>
            </a:r>
            <a:r>
              <a:rPr lang="en-US" altLang="fr-FR" sz="2500" dirty="0"/>
              <a:t>(2)</a:t>
            </a:r>
            <a:r>
              <a:rPr lang="fr-FR" sz="2500" dirty="0"/>
              <a:t>   </a:t>
            </a:r>
            <a:r>
              <a:rPr lang="en-US" altLang="fr-FR" sz="2500" dirty="0"/>
              <a:t>a. </a:t>
            </a:r>
            <a:r>
              <a:rPr lang="fr-FR" sz="2500" dirty="0"/>
              <a:t>Il lui </a:t>
            </a:r>
            <a:r>
              <a:rPr lang="fr-FR" sz="2500" dirty="0">
                <a:solidFill>
                  <a:srgbClr val="FF0000"/>
                </a:solidFill>
              </a:rPr>
              <a:t>fallait</a:t>
            </a:r>
            <a:r>
              <a:rPr lang="fr-FR" sz="2500" dirty="0"/>
              <a:t> une garde.                                      [Fr</a:t>
            </a:r>
            <a:r>
              <a:rPr lang="en-US" altLang="fr-FR" sz="2500" dirty="0"/>
              <a:t>ench</a:t>
            </a:r>
            <a:r>
              <a:rPr lang="fr-FR" sz="2500" dirty="0"/>
              <a:t>: </a:t>
            </a:r>
            <a:r>
              <a:rPr lang="en-US" sz="2500" i="1" dirty="0" err="1"/>
              <a:t>imparfait</a:t>
            </a:r>
            <a:r>
              <a:rPr lang="fr-FR" sz="2500" i="1" dirty="0"/>
              <a:t> </a:t>
            </a:r>
            <a:r>
              <a:rPr lang="fr-FR" sz="2500" dirty="0"/>
              <a:t>]                                                  </a:t>
            </a:r>
            <a:endParaRPr lang="fr-FR" sz="2500" dirty="0"/>
          </a:p>
          <a:p>
            <a:pPr marL="0" indent="0">
              <a:buNone/>
            </a:pPr>
            <a:r>
              <a:rPr lang="nl-NL" sz="2500" dirty="0" err="1">
                <a:sym typeface="+mn-ea"/>
              </a:rPr>
              <a:t>                            </a:t>
            </a:r>
            <a:r>
              <a:rPr lang="en-US" altLang="nl-NL" sz="2500" dirty="0" err="1">
                <a:sym typeface="+mn-ea"/>
              </a:rPr>
              <a:t>b. </a:t>
            </a:r>
            <a:r>
              <a:rPr lang="nl-NL" sz="2500" dirty="0" err="1">
                <a:sym typeface="+mn-ea"/>
              </a:rPr>
              <a:t>She</a:t>
            </a:r>
            <a:r>
              <a:rPr lang="nl-NL" sz="2500" dirty="0">
                <a:sym typeface="+mn-ea"/>
              </a:rPr>
              <a:t> </a:t>
            </a:r>
            <a:r>
              <a:rPr lang="nl-NL" sz="2500" dirty="0" err="1">
                <a:solidFill>
                  <a:srgbClr val="FF0000"/>
                </a:solidFill>
                <a:sym typeface="+mn-ea"/>
              </a:rPr>
              <a:t>needed</a:t>
            </a:r>
            <a:r>
              <a:rPr lang="nl-NL" sz="2500" dirty="0">
                <a:sym typeface="+mn-ea"/>
              </a:rPr>
              <a:t> a nurse.                                     [En</a:t>
            </a:r>
            <a:r>
              <a:rPr lang="en-US" altLang="nl-NL" sz="2500" dirty="0">
                <a:sym typeface="+mn-ea"/>
              </a:rPr>
              <a:t>glish</a:t>
            </a:r>
            <a:r>
              <a:rPr lang="nl-NL" sz="2500" dirty="0">
                <a:sym typeface="+mn-ea"/>
              </a:rPr>
              <a:t>: </a:t>
            </a:r>
            <a:r>
              <a:rPr lang="nl-NL" sz="2500" dirty="0" err="1">
                <a:sym typeface="+mn-ea"/>
              </a:rPr>
              <a:t>simple</a:t>
            </a:r>
            <a:r>
              <a:rPr lang="nl-NL" sz="2500" dirty="0">
                <a:sym typeface="+mn-ea"/>
              </a:rPr>
              <a:t> past]</a:t>
            </a:r>
            <a:r>
              <a:rPr lang="fr-FR" sz="2500" dirty="0"/>
              <a:t>                            </a:t>
            </a:r>
            <a:endParaRPr lang="fr-FR" sz="2500" dirty="0"/>
          </a:p>
          <a:p>
            <a:pPr marL="0" indent="0">
              <a:buNone/>
            </a:pPr>
            <a:r>
              <a:rPr lang="fr-FR" sz="2500" dirty="0" err="1">
                <a:solidFill>
                  <a:srgbClr val="FF0000"/>
                </a:solidFill>
              </a:rPr>
              <a:t>                            </a:t>
            </a:r>
            <a:r>
              <a:rPr lang="en-US" altLang="fr-FR" sz="2500" dirty="0" err="1">
                <a:solidFill>
                  <a:schemeClr val="tx1"/>
                </a:solidFill>
              </a:rPr>
              <a:t>c. </a:t>
            </a:r>
            <a:r>
              <a:rPr lang="fr-FR" sz="2500" dirty="0" err="1">
                <a:solidFill>
                  <a:srgbClr val="FF0000"/>
                </a:solidFill>
              </a:rPr>
              <a:t>Necesitaba</a:t>
            </a:r>
            <a:r>
              <a:rPr lang="fr-FR" sz="2500" dirty="0"/>
              <a:t> </a:t>
            </a:r>
            <a:r>
              <a:rPr lang="fr-FR" sz="2500" dirty="0" err="1"/>
              <a:t>una</a:t>
            </a:r>
            <a:r>
              <a:rPr lang="fr-FR" sz="2500" dirty="0"/>
              <a:t> enfermera.        [</a:t>
            </a:r>
            <a:r>
              <a:rPr lang="fr-FR" sz="2500" dirty="0" err="1"/>
              <a:t>Sp</a:t>
            </a:r>
            <a:r>
              <a:rPr lang="en-US" altLang="fr-FR" sz="2500" dirty="0" err="1"/>
              <a:t>anish</a:t>
            </a:r>
            <a:r>
              <a:rPr lang="fr-FR" sz="2500" dirty="0"/>
              <a:t>: </a:t>
            </a:r>
            <a:r>
              <a:rPr lang="fr-FR" sz="2500" i="1" dirty="0" err="1"/>
              <a:t>pretérito</a:t>
            </a:r>
            <a:r>
              <a:rPr lang="fr-FR" sz="2500" i="1" dirty="0"/>
              <a:t> </a:t>
            </a:r>
            <a:r>
              <a:rPr lang="fr-FR" sz="2500" i="1" dirty="0" err="1"/>
              <a:t>imperfecto</a:t>
            </a:r>
            <a:r>
              <a:rPr lang="fr-FR" sz="2500" dirty="0"/>
              <a:t>]</a:t>
            </a:r>
            <a:endParaRPr lang="fr-FR" sz="2500" dirty="0"/>
          </a:p>
          <a:p>
            <a:pPr marL="0" indent="0">
              <a:buNone/>
            </a:pPr>
            <a:r>
              <a:rPr lang="nl-NL" sz="2500" dirty="0"/>
              <a:t>                            </a:t>
            </a:r>
            <a:r>
              <a:rPr lang="en-US" altLang="nl-NL" sz="2500" dirty="0"/>
              <a:t>d. </a:t>
            </a:r>
            <a:r>
              <a:rPr lang="nl-NL" sz="2500" dirty="0" err="1"/>
              <a:t>Sie</a:t>
            </a:r>
            <a:r>
              <a:rPr lang="nl-NL" sz="2500" dirty="0"/>
              <a:t> </a:t>
            </a:r>
            <a:r>
              <a:rPr lang="nl-NL" sz="2500" dirty="0" err="1">
                <a:solidFill>
                  <a:srgbClr val="FF0000"/>
                </a:solidFill>
              </a:rPr>
              <a:t>brauchte</a:t>
            </a:r>
            <a:r>
              <a:rPr lang="nl-NL" sz="2500" dirty="0"/>
              <a:t> </a:t>
            </a:r>
            <a:r>
              <a:rPr lang="nl-NL" sz="2500" dirty="0" err="1"/>
              <a:t>Pflege</a:t>
            </a:r>
            <a:r>
              <a:rPr lang="nl-NL" sz="2500" dirty="0"/>
              <a:t> .                                     [</a:t>
            </a:r>
            <a:r>
              <a:rPr lang="nl-NL" sz="2500" dirty="0" err="1"/>
              <a:t>G</a:t>
            </a:r>
            <a:r>
              <a:rPr lang="en-US" altLang="nl-NL" sz="2500" dirty="0" err="1"/>
              <a:t>erman</a:t>
            </a:r>
            <a:r>
              <a:rPr lang="nl-NL" sz="2500" dirty="0"/>
              <a:t>:</a:t>
            </a:r>
            <a:r>
              <a:rPr lang="en-US" sz="2500" i="1" dirty="0" err="1"/>
              <a:t>Präteritum</a:t>
            </a:r>
            <a:r>
              <a:rPr lang="en-US" sz="2500" dirty="0"/>
              <a:t>]</a:t>
            </a:r>
            <a:endParaRPr lang="en-US" sz="2500" dirty="0"/>
          </a:p>
          <a:p>
            <a:pPr marL="0" indent="0">
              <a:buNone/>
            </a:pPr>
            <a:r>
              <a:rPr lang="nl-NL" sz="2500" dirty="0"/>
              <a:t>                            </a:t>
            </a:r>
            <a:r>
              <a:rPr lang="en-US" altLang="nl-NL" sz="2500" dirty="0"/>
              <a:t>e. </a:t>
            </a:r>
            <a:r>
              <a:rPr lang="nl-NL" sz="2500" dirty="0"/>
              <a:t>Ta </a:t>
            </a:r>
            <a:r>
              <a:rPr lang="nl-NL" sz="2500" dirty="0">
                <a:solidFill>
                  <a:srgbClr val="FF0000"/>
                </a:solidFill>
              </a:rPr>
              <a:t> </a:t>
            </a:r>
            <a:r>
              <a:rPr lang="nl-NL" sz="2500" dirty="0" err="1">
                <a:solidFill>
                  <a:srgbClr val="FF0000"/>
                </a:solidFill>
              </a:rPr>
              <a:t>xuyao</a:t>
            </a:r>
            <a:r>
              <a:rPr lang="nl-NL" sz="2500" dirty="0">
                <a:solidFill>
                  <a:srgbClr val="FF0000"/>
                </a:solidFill>
              </a:rPr>
              <a:t>  </a:t>
            </a:r>
            <a:r>
              <a:rPr lang="nl-NL" sz="2500" dirty="0" err="1"/>
              <a:t>you</a:t>
            </a:r>
            <a:r>
              <a:rPr lang="nl-NL" sz="2500" dirty="0"/>
              <a:t>   ren   </a:t>
            </a:r>
            <a:r>
              <a:rPr lang="nl-NL" sz="2500" dirty="0" err="1"/>
              <a:t>zhaoliao</a:t>
            </a:r>
            <a:r>
              <a:rPr lang="nl-NL" sz="2500" dirty="0"/>
              <a:t>.         [M</a:t>
            </a:r>
            <a:r>
              <a:rPr lang="en-US" altLang="nl-NL" sz="2500" dirty="0"/>
              <a:t>andarin</a:t>
            </a:r>
            <a:r>
              <a:rPr lang="nl-NL" sz="2500" dirty="0"/>
              <a:t>: </a:t>
            </a:r>
            <a:r>
              <a:rPr lang="nl-NL" sz="2500" dirty="0" err="1"/>
              <a:t>unmarked</a:t>
            </a:r>
            <a:r>
              <a:rPr lang="nl-NL" sz="2500" dirty="0"/>
              <a:t> </a:t>
            </a:r>
            <a:r>
              <a:rPr lang="nl-NL" sz="2500" dirty="0" err="1"/>
              <a:t>verb</a:t>
            </a:r>
            <a:r>
              <a:rPr lang="nl-NL" sz="2500" dirty="0"/>
              <a:t>]</a:t>
            </a:r>
            <a:endParaRPr lang="nl-NL" sz="2500" dirty="0"/>
          </a:p>
          <a:p>
            <a:pPr marL="0" indent="0">
              <a:buNone/>
            </a:pPr>
            <a:r>
              <a:rPr lang="nl-NL" sz="2500" dirty="0"/>
              <a:t>                                 </a:t>
            </a:r>
            <a:r>
              <a:rPr lang="nl-NL" sz="2000" dirty="0" err="1"/>
              <a:t>She</a:t>
            </a:r>
            <a:r>
              <a:rPr lang="nl-NL" sz="2000" dirty="0"/>
              <a:t>  </a:t>
            </a:r>
            <a:r>
              <a:rPr lang="nl-NL" sz="2000" dirty="0" err="1"/>
              <a:t>need</a:t>
            </a:r>
            <a:r>
              <a:rPr lang="nl-NL" sz="2000" dirty="0"/>
              <a:t>     have  </a:t>
            </a:r>
            <a:r>
              <a:rPr lang="nl-NL" sz="2000" dirty="0" err="1"/>
              <a:t>people</a:t>
            </a:r>
            <a:r>
              <a:rPr lang="nl-NL" sz="2000" dirty="0"/>
              <a:t>  take care</a:t>
            </a:r>
            <a:endParaRPr lang="nl-NL" sz="2000" dirty="0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10707370" y="3632835"/>
            <a:ext cx="10160" cy="2439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ym typeface="+mn-ea"/>
              </a:rPr>
              <a:t>Abstract</a:t>
            </a:r>
            <a:r>
              <a:rPr lang="en-US" altLang="nl-NL" dirty="0">
                <a:sym typeface="+mn-ea"/>
              </a:rPr>
              <a:t>ion over</a:t>
            </a:r>
            <a:r>
              <a:rPr lang="nl-NL" dirty="0">
                <a:sym typeface="+mn-ea"/>
              </a:rPr>
              <a:t> </a:t>
            </a:r>
            <a:r>
              <a:rPr lang="en-US" altLang="nl-NL" dirty="0">
                <a:sym typeface="+mn-ea"/>
              </a:rPr>
              <a:t>t</a:t>
            </a:r>
            <a:r>
              <a:rPr lang="nl-NL" dirty="0" err="1">
                <a:sym typeface="+mn-ea"/>
              </a:rPr>
              <a:t>ense </a:t>
            </a:r>
            <a:r>
              <a:rPr lang="en-US" altLang="nl-NL" dirty="0" err="1">
                <a:sym typeface="+mn-ea"/>
              </a:rPr>
              <a:t>meaning</a:t>
            </a:r>
            <a:r>
              <a:rPr lang="nl-NL" dirty="0" err="1">
                <a:sym typeface="+mn-ea"/>
              </a:rPr>
              <a:t>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5129" y="4741207"/>
            <a:ext cx="11674853" cy="1060316"/>
          </a:xfrm>
        </p:spPr>
        <p:txBody>
          <a:bodyPr/>
          <a:lstStyle/>
          <a:p>
            <a:r>
              <a:rPr lang="en-US" altLang="nl-NL" dirty="0">
                <a:sym typeface="+mn-ea"/>
              </a:rPr>
              <a:t>Particular European tenses often co-occur, suggesting cross-linguistic semantic steadiness, for which we assigned abstract tense labels</a:t>
            </a:r>
            <a:r>
              <a:rPr lang="en-US" altLang="nl-NL" dirty="0" smtClean="0">
                <a:sym typeface="+mn-ea"/>
              </a:rPr>
              <a:t>.</a:t>
            </a:r>
            <a:endParaRPr lang="en-US" altLang="nl-NL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0" y="1697030"/>
            <a:ext cx="11663045" cy="3044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500" dirty="0"/>
              <a:t>                    </a:t>
            </a:r>
            <a:r>
              <a:rPr lang="en-US" altLang="fr-FR" sz="2500" dirty="0"/>
              <a:t>(3)</a:t>
            </a:r>
            <a:r>
              <a:rPr lang="fr-FR" sz="2500" dirty="0"/>
              <a:t> </a:t>
            </a:r>
            <a:r>
              <a:rPr lang="fr-FR" sz="2500" dirty="0" smtClean="0"/>
              <a:t> </a:t>
            </a:r>
            <a:r>
              <a:rPr lang="en-US" altLang="fr-FR" sz="2500" dirty="0"/>
              <a:t>a. </a:t>
            </a:r>
            <a:r>
              <a:rPr lang="fr-FR" sz="2500" dirty="0"/>
              <a:t>J</a:t>
            </a:r>
            <a:r>
              <a:rPr lang="en-US" altLang="fr-FR" sz="2500" dirty="0"/>
              <a:t>’</a:t>
            </a:r>
            <a:r>
              <a:rPr lang="fr-FR" sz="2500" dirty="0">
                <a:solidFill>
                  <a:srgbClr val="FF0000"/>
                </a:solidFill>
              </a:rPr>
              <a:t>ai fumé </a:t>
            </a:r>
            <a:r>
              <a:rPr lang="fr-FR" sz="2500" dirty="0"/>
              <a:t>deux cigarettes</a:t>
            </a:r>
            <a:r>
              <a:rPr lang="en-US" altLang="fr-FR" sz="2500" dirty="0"/>
              <a:t>.</a:t>
            </a:r>
            <a:r>
              <a:rPr lang="fr-FR" sz="2500" dirty="0"/>
              <a:t>                              [Fr</a:t>
            </a:r>
            <a:r>
              <a:rPr lang="en-US" altLang="fr-FR" sz="2500" dirty="0"/>
              <a:t>ench</a:t>
            </a:r>
            <a:r>
              <a:rPr lang="fr-FR" sz="2500" dirty="0"/>
              <a:t>:</a:t>
            </a:r>
            <a:r>
              <a:rPr lang="fr-FR" sz="2500" i="1" dirty="0"/>
              <a:t> </a:t>
            </a:r>
            <a:r>
              <a:rPr lang="en-US" sz="2500" i="1" dirty="0" err="1"/>
              <a:t>passé composé</a:t>
            </a:r>
            <a:r>
              <a:rPr lang="fr-FR" sz="2500" dirty="0"/>
              <a:t> ]                                                  </a:t>
            </a:r>
            <a:endParaRPr lang="fr-FR" sz="2500" dirty="0"/>
          </a:p>
          <a:p>
            <a:pPr marL="0" indent="0">
              <a:buNone/>
            </a:pPr>
            <a:r>
              <a:rPr lang="nl-NL" sz="2500" dirty="0">
                <a:sym typeface="+mn-ea"/>
              </a:rPr>
              <a:t>                           </a:t>
            </a:r>
            <a:r>
              <a:rPr lang="en-US" altLang="nl-NL" sz="2500" dirty="0" smtClean="0">
                <a:sym typeface="+mn-ea"/>
              </a:rPr>
              <a:t>b</a:t>
            </a:r>
            <a:r>
              <a:rPr lang="en-US" altLang="nl-NL" sz="2500" dirty="0">
                <a:sym typeface="+mn-ea"/>
              </a:rPr>
              <a:t>. </a:t>
            </a:r>
            <a:r>
              <a:rPr lang="nl-NL" sz="2500" dirty="0">
                <a:sym typeface="+mn-ea"/>
              </a:rPr>
              <a:t>I </a:t>
            </a:r>
            <a:r>
              <a:rPr lang="nl-NL" sz="2500" dirty="0">
                <a:solidFill>
                  <a:srgbClr val="FF0000"/>
                </a:solidFill>
                <a:sym typeface="+mn-ea"/>
              </a:rPr>
              <a:t>smoked</a:t>
            </a:r>
            <a:r>
              <a:rPr lang="nl-NL" sz="2500" dirty="0">
                <a:sym typeface="+mn-ea"/>
              </a:rPr>
              <a:t> a couple of cigarettes.                          [En</a:t>
            </a:r>
            <a:r>
              <a:rPr lang="en-US" altLang="nl-NL" sz="2500" dirty="0">
                <a:sym typeface="+mn-ea"/>
              </a:rPr>
              <a:t>glish</a:t>
            </a:r>
            <a:r>
              <a:rPr lang="nl-NL" sz="2500" dirty="0">
                <a:sym typeface="+mn-ea"/>
              </a:rPr>
              <a:t>: </a:t>
            </a:r>
            <a:r>
              <a:rPr lang="nl-NL" sz="2500" dirty="0" err="1">
                <a:sym typeface="+mn-ea"/>
              </a:rPr>
              <a:t>simple</a:t>
            </a:r>
            <a:r>
              <a:rPr lang="nl-NL" sz="2500" dirty="0">
                <a:sym typeface="+mn-ea"/>
              </a:rPr>
              <a:t> past]</a:t>
            </a:r>
            <a:r>
              <a:rPr lang="fr-FR" sz="2500" dirty="0"/>
              <a:t>                            </a:t>
            </a:r>
            <a:endParaRPr lang="fr-FR" sz="2500" dirty="0"/>
          </a:p>
          <a:p>
            <a:pPr marL="0" indent="0">
              <a:buNone/>
            </a:pPr>
            <a:r>
              <a:rPr lang="fr-FR" sz="2500" dirty="0" err="1">
                <a:solidFill>
                  <a:srgbClr val="FF0000"/>
                </a:solidFill>
              </a:rPr>
              <a:t>                           </a:t>
            </a:r>
            <a:r>
              <a:rPr lang="en-US" altLang="fr-FR" sz="2500" dirty="0" err="1">
                <a:solidFill>
                  <a:schemeClr val="tx1"/>
                </a:solidFill>
              </a:rPr>
              <a:t>c.</a:t>
            </a:r>
            <a:r>
              <a:rPr lang="en-US" altLang="fr-FR" sz="2500" dirty="0" err="1">
                <a:solidFill>
                  <a:srgbClr val="FF0000"/>
                </a:solidFill>
              </a:rPr>
              <a:t> </a:t>
            </a:r>
            <a:r>
              <a:rPr lang="fr-FR" sz="2500" dirty="0">
                <a:solidFill>
                  <a:srgbClr val="FF0000"/>
                </a:solidFill>
              </a:rPr>
              <a:t>Fumé</a:t>
            </a:r>
            <a:r>
              <a:rPr lang="fr-FR" sz="2500" dirty="0"/>
              <a:t> dos cigarrillos.                               [</a:t>
            </a:r>
            <a:r>
              <a:rPr lang="fr-FR" sz="2500" dirty="0" err="1"/>
              <a:t>Sp</a:t>
            </a:r>
            <a:r>
              <a:rPr lang="en-US" altLang="fr-FR" sz="2500" dirty="0" err="1"/>
              <a:t>anish</a:t>
            </a:r>
            <a:r>
              <a:rPr lang="fr-FR" sz="2500" dirty="0"/>
              <a:t>: </a:t>
            </a:r>
            <a:r>
              <a:rPr lang="fr-FR" sz="2500" i="1" dirty="0"/>
              <a:t>pretérito indefinido</a:t>
            </a:r>
            <a:r>
              <a:rPr lang="fr-FR" sz="2500" dirty="0"/>
              <a:t>]</a:t>
            </a:r>
            <a:endParaRPr lang="fr-FR" sz="2500" dirty="0"/>
          </a:p>
          <a:p>
            <a:pPr marL="0" indent="0">
              <a:buNone/>
            </a:pPr>
            <a:r>
              <a:rPr lang="nl-NL" sz="2500" dirty="0"/>
              <a:t>                           </a:t>
            </a:r>
            <a:r>
              <a:rPr lang="en-US" altLang="nl-NL" sz="2500" dirty="0"/>
              <a:t>d. </a:t>
            </a:r>
            <a:r>
              <a:rPr lang="nl-NL" sz="2500" dirty="0"/>
              <a:t>Ich</a:t>
            </a:r>
            <a:r>
              <a:rPr lang="nl-NL" sz="2500" dirty="0">
                <a:solidFill>
                  <a:srgbClr val="FF0000"/>
                </a:solidFill>
              </a:rPr>
              <a:t> habe</a:t>
            </a:r>
            <a:r>
              <a:rPr lang="nl-NL" sz="2500" dirty="0"/>
              <a:t> zwei Zigaretten </a:t>
            </a:r>
            <a:r>
              <a:rPr lang="nl-NL" sz="2500" dirty="0">
                <a:solidFill>
                  <a:srgbClr val="FF0000"/>
                </a:solidFill>
              </a:rPr>
              <a:t>geraucht</a:t>
            </a:r>
            <a:r>
              <a:rPr lang="nl-NL" sz="2500" dirty="0"/>
              <a:t>.                             [</a:t>
            </a:r>
            <a:r>
              <a:rPr lang="nl-NL" sz="2500" dirty="0" err="1"/>
              <a:t>G</a:t>
            </a:r>
            <a:r>
              <a:rPr lang="en-US" altLang="nl-NL" sz="2500" dirty="0" err="1"/>
              <a:t>erman</a:t>
            </a:r>
            <a:r>
              <a:rPr lang="nl-NL" sz="2500" dirty="0"/>
              <a:t>:</a:t>
            </a:r>
            <a:r>
              <a:rPr lang="en-US" sz="2500" i="1" dirty="0" err="1"/>
              <a:t>Perfekt</a:t>
            </a:r>
            <a:r>
              <a:rPr lang="en-US" sz="2500" dirty="0"/>
              <a:t>]</a:t>
            </a:r>
            <a:endParaRPr lang="en-US" sz="2500" dirty="0"/>
          </a:p>
          <a:p>
            <a:pPr marL="0" indent="0">
              <a:buNone/>
            </a:pPr>
            <a:r>
              <a:rPr lang="nl-NL" sz="2500" dirty="0"/>
              <a:t>                           </a:t>
            </a:r>
            <a:r>
              <a:rPr lang="en-US" altLang="nl-NL" sz="2500" dirty="0"/>
              <a:t>e. Wo</a:t>
            </a:r>
            <a:r>
              <a:rPr lang="nl-NL" sz="2500" dirty="0"/>
              <a:t> </a:t>
            </a:r>
            <a:r>
              <a:rPr lang="nl-NL" sz="2500" dirty="0">
                <a:solidFill>
                  <a:srgbClr val="FF0000"/>
                </a:solidFill>
              </a:rPr>
              <a:t> </a:t>
            </a:r>
            <a:r>
              <a:rPr lang="en-US" altLang="nl-NL" sz="2500" dirty="0" err="1">
                <a:solidFill>
                  <a:srgbClr val="FF0000"/>
                </a:solidFill>
              </a:rPr>
              <a:t>chou-LE</a:t>
            </a:r>
            <a:r>
              <a:rPr lang="nl-NL" sz="2500" dirty="0">
                <a:solidFill>
                  <a:srgbClr val="FF0000"/>
                </a:solidFill>
              </a:rPr>
              <a:t>  </a:t>
            </a:r>
            <a:r>
              <a:rPr lang="en-US" altLang="nl-NL" sz="2500" dirty="0" err="1"/>
              <a:t>liang-zhi yan</a:t>
            </a:r>
            <a:r>
              <a:rPr lang="nl-NL" sz="2500" dirty="0"/>
              <a:t>.                           [M</a:t>
            </a:r>
            <a:r>
              <a:rPr lang="en-US" altLang="nl-NL" sz="2500" dirty="0"/>
              <a:t>andarin</a:t>
            </a:r>
            <a:r>
              <a:rPr lang="nl-NL" sz="2500" dirty="0"/>
              <a:t>: </a:t>
            </a:r>
            <a:r>
              <a:rPr lang="en-US" altLang="nl-NL" sz="2500" dirty="0"/>
              <a:t>post-verbal </a:t>
            </a:r>
            <a:r>
              <a:rPr lang="en-US" altLang="nl-NL" sz="2500" i="1" dirty="0"/>
              <a:t>le</a:t>
            </a:r>
            <a:r>
              <a:rPr lang="nl-NL" sz="2500" dirty="0"/>
              <a:t>]</a:t>
            </a:r>
            <a:endParaRPr lang="nl-NL" sz="2500" dirty="0"/>
          </a:p>
          <a:p>
            <a:pPr marL="0" indent="0">
              <a:buNone/>
            </a:pPr>
            <a:r>
              <a:rPr lang="nl-NL" sz="2500" dirty="0"/>
              <a:t>                           </a:t>
            </a:r>
            <a:r>
              <a:rPr lang="nl-NL" sz="2500" dirty="0" smtClean="0"/>
              <a:t>     </a:t>
            </a:r>
            <a:r>
              <a:rPr lang="en-US" altLang="nl-NL" sz="2000" dirty="0" err="1"/>
              <a:t>I</a:t>
            </a:r>
            <a:r>
              <a:rPr lang="nl-NL" sz="2000" dirty="0"/>
              <a:t>     </a:t>
            </a:r>
            <a:r>
              <a:rPr lang="en-US" altLang="nl-NL" sz="2000" dirty="0"/>
              <a:t>smoke-LE</a:t>
            </a:r>
            <a:r>
              <a:rPr lang="nl-NL" sz="2000" dirty="0"/>
              <a:t>     </a:t>
            </a:r>
            <a:r>
              <a:rPr lang="en-US" altLang="nl-NL" sz="2000" dirty="0"/>
              <a:t>two-CL. cigarette</a:t>
            </a:r>
            <a:endParaRPr lang="nl-NL" sz="2000" dirty="0"/>
          </a:p>
        </p:txBody>
      </p:sp>
      <p:sp>
        <p:nvSpPr>
          <p:cNvPr id="6" name="圆角矩形 5"/>
          <p:cNvSpPr/>
          <p:nvPr/>
        </p:nvSpPr>
        <p:spPr>
          <a:xfrm>
            <a:off x="7020520" y="1744116"/>
            <a:ext cx="4210685" cy="179260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内容占位符 2"/>
          <p:cNvSpPr txBox="1"/>
          <p:nvPr/>
        </p:nvSpPr>
        <p:spPr>
          <a:xfrm>
            <a:off x="1090552" y="5592421"/>
            <a:ext cx="116748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&lt;passé composé, pretérito indefinido, Perfekt, simple past&gt; 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dirty="0" smtClean="0"/>
              <a:t>         </a:t>
            </a:r>
            <a:r>
              <a:rPr lang="zh-CN" altLang="en-US" sz="2800" dirty="0" smtClean="0"/>
              <a:t>→ </a:t>
            </a:r>
            <a:r>
              <a:rPr lang="en-US" altLang="zh-CN" sz="2800" dirty="0" smtClean="0"/>
              <a:t>past perfective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Abstract</a:t>
            </a:r>
            <a:r>
              <a:rPr lang="en-US" altLang="nl-NL" dirty="0"/>
              <a:t>ion over</a:t>
            </a:r>
            <a:r>
              <a:rPr lang="nl-NL" dirty="0"/>
              <a:t> </a:t>
            </a:r>
            <a:r>
              <a:rPr lang="en-US" altLang="nl-NL" dirty="0"/>
              <a:t>t</a:t>
            </a:r>
            <a:r>
              <a:rPr lang="nl-NL" dirty="0" err="1"/>
              <a:t>ense </a:t>
            </a:r>
            <a:r>
              <a:rPr lang="en-US" altLang="nl-NL" dirty="0" err="1"/>
              <a:t>meaning</a:t>
            </a:r>
            <a:r>
              <a:rPr lang="nl-NL" dirty="0" err="1"/>
              <a:t>s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2625" y="2656840"/>
          <a:ext cx="10826750" cy="3723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7495"/>
                <a:gridCol w="1730375"/>
                <a:gridCol w="1198880"/>
              </a:tblGrid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Tense use in French, Spanish, German and English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Abstract tense 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altLang="zh-CN" sz="1800" dirty="0" err="1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passé </a:t>
                      </a:r>
                      <a:r>
                        <a:rPr lang="en-US" sz="1800" dirty="0" err="1">
                          <a:effectLst/>
                        </a:rPr>
                        <a:t>composé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pretérito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indefinido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Perfekt</a:t>
                      </a:r>
                      <a:r>
                        <a:rPr lang="en-US" sz="1800" dirty="0">
                          <a:effectLst/>
                        </a:rPr>
                        <a:t>, simple past&gt;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Past Perfective </a:t>
                      </a:r>
                      <a:endParaRPr lang="nl-NL" sz="18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alt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5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</a:t>
                      </a:r>
                      <a:r>
                        <a:rPr lang="en-US" sz="1800" dirty="0" err="1">
                          <a:effectLst/>
                        </a:rPr>
                        <a:t>imparfait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pretérito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imperfecto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Präteritum</a:t>
                      </a:r>
                      <a:r>
                        <a:rPr lang="en-US" sz="1800" dirty="0">
                          <a:effectLst/>
                        </a:rPr>
                        <a:t>, simple past &gt;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Past Imperfective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alt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&lt; présent,  presente, </a:t>
                      </a:r>
                      <a:r>
                        <a:rPr lang="en-US" altLang="fr-FR" sz="1800">
                          <a:effectLst/>
                        </a:rPr>
                        <a:t>P</a:t>
                      </a:r>
                      <a:r>
                        <a:rPr lang="fr-FR" sz="1800">
                          <a:effectLst/>
                        </a:rPr>
                        <a:t>räsens, simple present&gt;</a:t>
                      </a:r>
                      <a:endParaRPr lang="nl-NL" sz="18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Present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alt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</a:t>
                      </a:r>
                      <a:r>
                        <a:rPr lang="en-US" sz="1800" dirty="0" err="1">
                          <a:effectLst/>
                        </a:rPr>
                        <a:t>imparfait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pretérito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imperfecto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Präteritum</a:t>
                      </a:r>
                      <a:r>
                        <a:rPr lang="en-US" sz="1800" dirty="0">
                          <a:effectLst/>
                        </a:rPr>
                        <a:t>, past continuous&gt;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Past Progressive 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1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&lt; passé composé, pretérito perfecto compuesto, </a:t>
                      </a:r>
                      <a:r>
                        <a:rPr lang="en-US" altLang="nl-NL" sz="1800">
                          <a:effectLst/>
                        </a:rPr>
                        <a:t>P</a:t>
                      </a:r>
                      <a:r>
                        <a:rPr lang="nl-NL" sz="1800">
                          <a:effectLst/>
                        </a:rPr>
                        <a:t>erfekt, present perfect&gt; </a:t>
                      </a:r>
                      <a:endParaRPr lang="nl-NL" sz="18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Present Perfect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18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8495" y="744855"/>
            <a:ext cx="11506200" cy="180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0">
              <a:buFont typeface="Arial" panose="020B0604020202020204" pitchFamily="34" charset="0"/>
              <a:buNone/>
            </a:pPr>
            <a:r>
              <a:rPr lang="en-US" altLang="nl-NL" sz="2800" dirty="0"/>
              <a:t> </a:t>
            </a:r>
            <a:endParaRPr lang="en-US" alt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nl-NL" sz="2800" dirty="0"/>
              <a:t>We focus on the 5 most frequent tense combinations (376 contexts).</a:t>
            </a:r>
            <a:endParaRPr lang="en-US" alt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nl-NL" sz="2800" dirty="0"/>
              <a:t>Abstract tenses are based on forms (not theories).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13795</Words>
  <Application>WPS 演示</Application>
  <PresentationFormat>自定义</PresentationFormat>
  <Paragraphs>786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Arial</vt:lpstr>
      <vt:lpstr>宋体</vt:lpstr>
      <vt:lpstr>Wingdings</vt:lpstr>
      <vt:lpstr>Open Sans Light</vt:lpstr>
      <vt:lpstr>Open Sans</vt:lpstr>
      <vt:lpstr>Merriweather Light</vt:lpstr>
      <vt:lpstr>Calibri</vt:lpstr>
      <vt:lpstr>Calibri</vt:lpstr>
      <vt:lpstr>Times New Roman</vt:lpstr>
      <vt:lpstr>微软雅黑</vt:lpstr>
      <vt:lpstr>Yu Gothic UI Light</vt:lpstr>
      <vt:lpstr>Segoe Print</vt:lpstr>
      <vt:lpstr>Calibri Light</vt:lpstr>
      <vt:lpstr>Office 主题</vt:lpstr>
      <vt:lpstr>A bidirectional association analysis of  Mandarin aspectual forms and European tenses  in a parallel translation corpus </vt:lpstr>
      <vt:lpstr>Roadmap</vt:lpstr>
      <vt:lpstr>Caveats of theory-driven  cross-linguistic studies on Mandarin aspect</vt:lpstr>
      <vt:lpstr>Caveats of theory-driven  cross-linguistic studies on Mandarin aspect</vt:lpstr>
      <vt:lpstr>Shift to parallel translation corpus study</vt:lpstr>
      <vt:lpstr>Camus parallel translation corpus </vt:lpstr>
      <vt:lpstr>Camus parallel translation corpus </vt:lpstr>
      <vt:lpstr>Abstraction over tense meanings</vt:lpstr>
      <vt:lpstr>Abstraction over tense meanings</vt:lpstr>
      <vt:lpstr>Zoom into Mandarin aspectual forms</vt:lpstr>
      <vt:lpstr>NPMI</vt:lpstr>
      <vt:lpstr>NPMI</vt:lpstr>
      <vt:lpstr>Association strength (NPMI scores) between abstract tenses and aspectual forms</vt:lpstr>
      <vt:lpstr>Result interpretation</vt:lpstr>
      <vt:lpstr>Zoom into past perfective contexts</vt:lpstr>
      <vt:lpstr>Aspectual devices in unmarked contexts</vt:lpstr>
      <vt:lpstr>Aspectual devices in unmarked contexts</vt:lpstr>
      <vt:lpstr>Aspectual devices in unmarked contexts</vt:lpstr>
      <vt:lpstr>Resultative verb compounds (RVCs)</vt:lpstr>
      <vt:lpstr>Resultative verb compounds (RVCs)</vt:lpstr>
      <vt:lpstr>Theories jump in </vt:lpstr>
      <vt:lpstr>Conclusions</vt:lpstr>
      <vt:lpstr>Conclusions</vt:lpstr>
      <vt:lpstr>Selected references</vt:lpstr>
      <vt:lpstr>Thank you for your attention!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bi-directional association analysis of  Mandarin aspectual forms and European tenses  in a parallel translation corpus </dc:title>
  <dc:creator>lenovo</dc:creator>
  <cp:lastModifiedBy>Chou</cp:lastModifiedBy>
  <cp:revision>204</cp:revision>
  <dcterms:created xsi:type="dcterms:W3CDTF">2015-05-05T08:02:00Z</dcterms:created>
  <dcterms:modified xsi:type="dcterms:W3CDTF">2021-04-13T12:53:56Z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2052-10.1.0.5864</vt:lpwstr>
  </property>
</Properties>
</file>