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0" r:id="rId1"/>
  </p:sldMasterIdLst>
  <p:notesMasterIdLst>
    <p:notesMasterId r:id="rId26"/>
  </p:notesMasterIdLst>
  <p:handoutMasterIdLst>
    <p:handoutMasterId r:id="rId27"/>
  </p:handoutMasterIdLst>
  <p:sldIdLst>
    <p:sldId id="275" r:id="rId2"/>
    <p:sldId id="291" r:id="rId3"/>
    <p:sldId id="303" r:id="rId4"/>
    <p:sldId id="287" r:id="rId5"/>
    <p:sldId id="317" r:id="rId6"/>
    <p:sldId id="290" r:id="rId7"/>
    <p:sldId id="292" r:id="rId8"/>
    <p:sldId id="294" r:id="rId9"/>
    <p:sldId id="307" r:id="rId10"/>
    <p:sldId id="310" r:id="rId11"/>
    <p:sldId id="309" r:id="rId12"/>
    <p:sldId id="293" r:id="rId13"/>
    <p:sldId id="300" r:id="rId14"/>
    <p:sldId id="299" r:id="rId15"/>
    <p:sldId id="301" r:id="rId16"/>
    <p:sldId id="313" r:id="rId17"/>
    <p:sldId id="312" r:id="rId18"/>
    <p:sldId id="316" r:id="rId19"/>
    <p:sldId id="304" r:id="rId20"/>
    <p:sldId id="319" r:id="rId21"/>
    <p:sldId id="311" r:id="rId22"/>
    <p:sldId id="320" r:id="rId23"/>
    <p:sldId id="321" r:id="rId24"/>
    <p:sldId id="286" r:id="rId25"/>
  </p:sldIdLst>
  <p:sldSz cx="12195175" cy="6858000"/>
  <p:notesSz cx="6858000" cy="9144000"/>
  <p:embeddedFontLst>
    <p:embeddedFont>
      <p:font typeface="Arial" panose="020B060402020202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erriweather Light" pitchFamily="2" charset="77"/>
      <p:regular r:id="rId36"/>
      <p:italic r:id="rId37"/>
    </p:embeddedFont>
    <p:embeddedFont>
      <p:font typeface="Merriweather Regular" panose="02060503050406030704" pitchFamily="18" charset="77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Open Sans Light" panose="020B0306030504020204" pitchFamily="34" charset="0"/>
      <p:regular r:id="rId46"/>
      <p: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lvl="0">
      <a:defRPr lang="nl-NL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0">
          <p15:clr>
            <a:srgbClr val="A4A3A4"/>
          </p15:clr>
        </p15:guide>
        <p15:guide id="2" orient="horz" pos="4038">
          <p15:clr>
            <a:srgbClr val="A4A3A4"/>
          </p15:clr>
        </p15:guide>
        <p15:guide id="3" orient="horz" pos="989">
          <p15:clr>
            <a:srgbClr val="A4A3A4"/>
          </p15:clr>
        </p15:guide>
        <p15:guide id="4" orient="horz" pos="2682">
          <p15:clr>
            <a:srgbClr val="A4A3A4"/>
          </p15:clr>
        </p15:guide>
        <p15:guide id="5" orient="horz" pos="104">
          <p15:clr>
            <a:srgbClr val="A4A3A4"/>
          </p15:clr>
        </p15:guide>
        <p15:guide id="6" orient="horz" pos="3351">
          <p15:clr>
            <a:srgbClr val="A4A3A4"/>
          </p15:clr>
        </p15:guide>
        <p15:guide id="7" orient="horz" pos="3181">
          <p15:clr>
            <a:srgbClr val="A4A3A4"/>
          </p15:clr>
        </p15:guide>
        <p15:guide id="8" orient="horz" pos="1074">
          <p15:clr>
            <a:srgbClr val="A4A3A4"/>
          </p15:clr>
        </p15:guide>
        <p15:guide id="9" orient="horz" pos="3593">
          <p15:clr>
            <a:srgbClr val="A4A3A4"/>
          </p15:clr>
        </p15:guide>
        <p15:guide id="10" pos="3777">
          <p15:clr>
            <a:srgbClr val="A4A3A4"/>
          </p15:clr>
        </p15:guide>
        <p15:guide id="11" pos="739">
          <p15:clr>
            <a:srgbClr val="A4A3A4"/>
          </p15:clr>
        </p15:guide>
        <p15:guide id="12" pos="7273">
          <p15:clr>
            <a:srgbClr val="A4A3A4"/>
          </p15:clr>
        </p15:guide>
        <p15:guide id="13" pos="1604">
          <p15:clr>
            <a:srgbClr val="A4A3A4"/>
          </p15:clr>
        </p15:guide>
        <p15:guide id="14" pos="5145">
          <p15:clr>
            <a:srgbClr val="A4A3A4"/>
          </p15:clr>
        </p15:guide>
        <p15:guide id="15" pos="5282">
          <p15:clr>
            <a:srgbClr val="A4A3A4"/>
          </p15:clr>
        </p15:guide>
        <p15:guide id="16" pos="1447">
          <p15:clr>
            <a:srgbClr val="A4A3A4"/>
          </p15:clr>
        </p15:guide>
        <p15:guide id="17" pos="6651">
          <p15:clr>
            <a:srgbClr val="A4A3A4"/>
          </p15:clr>
        </p15:guide>
        <p15:guide id="18" pos="36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633F2B"/>
    <a:srgbClr val="522980"/>
    <a:srgbClr val="6687C3"/>
    <a:srgbClr val="171D42"/>
    <a:srgbClr val="63A593"/>
    <a:srgbClr val="921E56"/>
    <a:srgbClr val="DD9562"/>
    <a:srgbClr val="D49562"/>
    <a:srgbClr val="D49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8" autoAdjust="0"/>
    <p:restoredTop sz="83747"/>
  </p:normalViewPr>
  <p:slideViewPr>
    <p:cSldViewPr snapToGrid="0">
      <p:cViewPr varScale="1">
        <p:scale>
          <a:sx n="50" d="100"/>
          <a:sy n="50" d="100"/>
        </p:scale>
        <p:origin x="648" y="168"/>
      </p:cViewPr>
      <p:guideLst>
        <p:guide orient="horz" pos="1530"/>
        <p:guide orient="horz" pos="4038"/>
        <p:guide orient="horz" pos="989"/>
        <p:guide orient="horz" pos="2682"/>
        <p:guide orient="horz" pos="104"/>
        <p:guide orient="horz" pos="3351"/>
        <p:guide orient="horz" pos="3181"/>
        <p:guide orient="horz" pos="1074"/>
        <p:guide orient="horz" pos="3593"/>
        <p:guide pos="3777"/>
        <p:guide pos="739"/>
        <p:guide pos="7273"/>
        <p:guide pos="1604"/>
        <p:guide pos="5145"/>
        <p:guide pos="5282"/>
        <p:guide pos="1447"/>
        <p:guide pos="6651"/>
        <p:guide pos="3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70" d="100"/>
          <a:sy n="170" d="100"/>
        </p:scale>
        <p:origin x="54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b="1" dirty="0" err="1"/>
              <a:t>Tense</a:t>
            </a:r>
            <a:r>
              <a:rPr lang="nl-NL" b="1" dirty="0"/>
              <a:t> </a:t>
            </a:r>
            <a:r>
              <a:rPr lang="nl-NL" b="1" dirty="0" err="1"/>
              <a:t>distribution</a:t>
            </a:r>
            <a:r>
              <a:rPr lang="nl-NL" b="1" dirty="0"/>
              <a:t> in </a:t>
            </a:r>
            <a:r>
              <a:rPr lang="nl-NL" b="1" dirty="0" err="1"/>
              <a:t>Narrative</a:t>
            </a:r>
            <a:r>
              <a:rPr lang="nl-NL" b="1" baseline="0" dirty="0"/>
              <a:t> and List </a:t>
            </a:r>
            <a:r>
              <a:rPr lang="nl-NL" b="1" baseline="0" dirty="0" err="1"/>
              <a:t>condition</a:t>
            </a:r>
            <a:endParaRPr lang="nl-NL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VTT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Narrative</c:v>
                </c:pt>
                <c:pt idx="1">
                  <c:v>List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A-CC4B-BDF0-C356F008CBA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OVT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Narrative</c:v>
                </c:pt>
                <c:pt idx="1">
                  <c:v>List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40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5A-CC4B-BDF0-C356F008CBA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OVTT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Narrative</c:v>
                </c:pt>
                <c:pt idx="1">
                  <c:v>List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5A-CC4B-BDF0-C356F008CBA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VVT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Narrative</c:v>
                </c:pt>
                <c:pt idx="1">
                  <c:v>List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5A-CC4B-BDF0-C356F008CBA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Blad1!$A$2:$A$3</c:f>
              <c:strCache>
                <c:ptCount val="2"/>
                <c:pt idx="0">
                  <c:v>Narrative</c:v>
                </c:pt>
                <c:pt idx="1">
                  <c:v>List</c:v>
                </c:pt>
              </c:strCache>
            </c:strRef>
          </c:cat>
          <c:val>
            <c:numRef>
              <c:f>Blad1!$F$2:$F$3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5A-CC4B-BDF0-C356F008C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8311984"/>
        <c:axId val="23260943"/>
      </c:barChart>
      <c:catAx>
        <c:axId val="203831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260943"/>
        <c:crosses val="autoZero"/>
        <c:auto val="1"/>
        <c:lblAlgn val="ctr"/>
        <c:lblOffset val="100"/>
        <c:noMultiLvlLbl val="0"/>
      </c:catAx>
      <c:valAx>
        <c:axId val="232609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31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Lexical</a:t>
            </a:r>
            <a:r>
              <a:rPr lang="en-US" baseline="0" dirty="0"/>
              <a:t> Aspect distribution in Narrative condition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Narrative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CA-4310-8506-2B98C5A03E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CA-4310-8506-2B98C5A03E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CA-4310-8506-2B98C5A03EF1}"/>
              </c:ext>
            </c:extLst>
          </c:dPt>
          <c:cat>
            <c:strRef>
              <c:f>Blad1!$A$2:$A$4</c:f>
              <c:strCache>
                <c:ptCount val="3"/>
                <c:pt idx="0">
                  <c:v>State</c:v>
                </c:pt>
                <c:pt idx="1">
                  <c:v>Event</c:v>
                </c:pt>
                <c:pt idx="2">
                  <c:v>Activity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22</c:v>
                </c:pt>
                <c:pt idx="1">
                  <c:v>18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1-7147-B8BE-0989911E0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 err="1"/>
              <a:t>Tense</a:t>
            </a:r>
            <a:r>
              <a:rPr lang="nl-NL" baseline="0" dirty="0"/>
              <a:t> per </a:t>
            </a:r>
            <a:r>
              <a:rPr lang="nl-NL" baseline="0" dirty="0" err="1"/>
              <a:t>Lexical</a:t>
            </a:r>
            <a:r>
              <a:rPr lang="nl-NL" baseline="0" dirty="0"/>
              <a:t> Aspect </a:t>
            </a:r>
            <a:r>
              <a:rPr lang="nl-NL" baseline="0" dirty="0" err="1"/>
              <a:t>category</a:t>
            </a:r>
            <a:r>
              <a:rPr lang="nl-NL" baseline="0" dirty="0"/>
              <a:t> in the </a:t>
            </a:r>
            <a:r>
              <a:rPr lang="nl-NL" baseline="0" dirty="0" err="1"/>
              <a:t>Narrative</a:t>
            </a:r>
            <a:r>
              <a:rPr lang="nl-NL" baseline="0" dirty="0"/>
              <a:t> </a:t>
            </a:r>
            <a:r>
              <a:rPr lang="nl-NL" baseline="0" dirty="0" err="1"/>
              <a:t>Condition</a:t>
            </a:r>
            <a:endParaRPr lang="nl-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VTT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State</c:v>
                </c:pt>
                <c:pt idx="1">
                  <c:v>Event</c:v>
                </c:pt>
                <c:pt idx="2">
                  <c:v>Activity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A-BF43-9B68-774340E940F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OVT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State</c:v>
                </c:pt>
                <c:pt idx="1">
                  <c:v>Event</c:v>
                </c:pt>
                <c:pt idx="2">
                  <c:v>Activity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20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0A-BF43-9B68-774340E940F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OVTT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State</c:v>
                </c:pt>
                <c:pt idx="1">
                  <c:v>Event</c:v>
                </c:pt>
                <c:pt idx="2">
                  <c:v>Activity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0A-BF43-9B68-774340E940F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VVT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State</c:v>
                </c:pt>
                <c:pt idx="1">
                  <c:v>Event</c:v>
                </c:pt>
                <c:pt idx="2">
                  <c:v>Activity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0A-BF43-9B68-774340E940F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OTT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Blad1!$A$2:$A$4</c:f>
              <c:strCache>
                <c:ptCount val="3"/>
                <c:pt idx="0">
                  <c:v>State</c:v>
                </c:pt>
                <c:pt idx="1">
                  <c:v>Event</c:v>
                </c:pt>
                <c:pt idx="2">
                  <c:v>Activity</c:v>
                </c:pt>
              </c:strCache>
            </c:strRef>
          </c:cat>
          <c:val>
            <c:numRef>
              <c:f>Blad1!$F$2:$F$4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10A-BF43-9B68-774340E94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3199536"/>
        <c:axId val="1443694176"/>
      </c:barChart>
      <c:catAx>
        <c:axId val="144319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694176"/>
        <c:crosses val="autoZero"/>
        <c:auto val="1"/>
        <c:lblAlgn val="ctr"/>
        <c:lblOffset val="100"/>
        <c:noMultiLvlLbl val="0"/>
      </c:catAx>
      <c:valAx>
        <c:axId val="1443694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199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Lexical</a:t>
            </a:r>
            <a:r>
              <a:rPr lang="en-US" baseline="0" dirty="0"/>
              <a:t> Aspect distribution in List condition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Narrative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E4-5A4A-8149-B1335DDD07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E4-5A4A-8149-B1335DDD07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E4-5A4A-8149-B1335DDD071F}"/>
              </c:ext>
            </c:extLst>
          </c:dPt>
          <c:cat>
            <c:strRef>
              <c:f>Blad1!$A$2:$A$4</c:f>
              <c:strCache>
                <c:ptCount val="3"/>
                <c:pt idx="0">
                  <c:v>State</c:v>
                </c:pt>
                <c:pt idx="1">
                  <c:v>Event</c:v>
                </c:pt>
                <c:pt idx="2">
                  <c:v>Activity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0</c:v>
                </c:pt>
                <c:pt idx="1">
                  <c:v>11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1-7147-B8BE-0989911E0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562E9-F970-40C5-8076-BA5383048925}" type="datetimeFigureOut">
              <a:rPr lang="en-GB" smtClean="0">
                <a:latin typeface="Merriweather Regular" panose="02060503050406030704" pitchFamily="18" charset="77"/>
              </a:rPr>
              <a:t>10/02/2022</a:t>
            </a:fld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Merriweather Regular" panose="02060503050406030704" pitchFamily="18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7BDD4-EA2B-47CA-A27F-5DCC43F23FEF}" type="slidenum">
              <a:rPr lang="en-GB" smtClean="0">
                <a:latin typeface="Merriweather Regular" panose="02060503050406030704" pitchFamily="18" charset="77"/>
              </a:rPr>
              <a:t>‹#›</a:t>
            </a:fld>
            <a:endParaRPr lang="en-GB">
              <a:latin typeface="Merriweather Regular" panose="020605030504060307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872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7CAC0B33-3943-42F1-973C-9CDD51C76BBD}" type="datetimeFigureOut">
              <a:rPr lang="en-GB" smtClean="0"/>
              <a:pPr/>
              <a:t>10/02/2022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om de </a:t>
            </a:r>
            <a:r>
              <a:rPr lang="en-GB" dirty="0" err="1"/>
              <a:t>modelstijlen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bewerken</a:t>
            </a:r>
            <a:endParaRPr lang="en-GB" dirty="0"/>
          </a:p>
          <a:p>
            <a:pPr lvl="1"/>
            <a:r>
              <a:rPr lang="en-GB" dirty="0" err="1"/>
              <a:t>Tweede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Derde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Vierde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Vijfde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Regular" panose="02060503050406030704" pitchFamily="18" charset="77"/>
              </a:defRPr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Regular" panose="02060503050406030704" pitchFamily="18" charset="77"/>
              </a:defRPr>
            </a:lvl1pPr>
          </a:lstStyle>
          <a:p>
            <a:fld id="{697381A9-0C9E-4D3A-A28B-AC4E168A57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89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Regular" panose="020605030504060307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38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Tense is a crucial aspect of language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218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Tense is a crucial aspect of language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078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Production</a:t>
            </a:r>
            <a:r>
              <a:rPr lang="nl-NL" dirty="0"/>
              <a:t> </a:t>
            </a:r>
            <a:r>
              <a:rPr lang="nl-NL" dirty="0" err="1"/>
              <a:t>task</a:t>
            </a:r>
            <a:endParaRPr lang="nl-NL" dirty="0"/>
          </a:p>
          <a:p>
            <a:endParaRPr lang="nl-NL" dirty="0"/>
          </a:p>
          <a:p>
            <a:r>
              <a:rPr lang="nl-NL" dirty="0"/>
              <a:t>Picture </a:t>
            </a:r>
            <a:r>
              <a:rPr lang="nl-NL" dirty="0" err="1"/>
              <a:t>based</a:t>
            </a:r>
            <a:r>
              <a:rPr lang="nl-NL" dirty="0"/>
              <a:t> storytelling </a:t>
            </a:r>
            <a:r>
              <a:rPr lang="nl-NL" dirty="0" err="1"/>
              <a:t>task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10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OVTT: Ze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err="1"/>
              <a:t>lopen</a:t>
            </a:r>
            <a:r>
              <a:rPr lang="en-US" dirty="0"/>
              <a:t> (she would walk) – future in the past/conditional</a:t>
            </a:r>
          </a:p>
          <a:p>
            <a:r>
              <a:rPr lang="en-US" dirty="0"/>
              <a:t>VVT: Ze had </a:t>
            </a:r>
            <a:r>
              <a:rPr lang="en-US" dirty="0" err="1"/>
              <a:t>gelopen</a:t>
            </a:r>
            <a:r>
              <a:rPr lang="en-US" dirty="0"/>
              <a:t> (she had walked) – past perfect</a:t>
            </a:r>
          </a:p>
          <a:p>
            <a:r>
              <a:rPr lang="en-US" dirty="0"/>
              <a:t>OTT: Ze </a:t>
            </a:r>
            <a:r>
              <a:rPr lang="en-US" dirty="0" err="1"/>
              <a:t>loopt</a:t>
            </a:r>
            <a:r>
              <a:rPr lang="en-US" dirty="0"/>
              <a:t> (she walks) - present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96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43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01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yellow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35D4E43-E74D-5D48-906A-FCDCBE239F6B}" type="datetime1">
              <a:rPr lang="nl-NL" smtClean="0"/>
              <a:t>10-02-2022</a:t>
            </a:fld>
            <a:endParaRPr lang="en-GB" dirty="0"/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E6D5F428-993B-6A4C-A7CE-238F44C7C5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859" y="501834"/>
            <a:ext cx="7008532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5177" y="5800328"/>
            <a:ext cx="5044821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177" y="6017497"/>
            <a:ext cx="5044821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1" name="Titel 1">
            <a:extLst>
              <a:ext uri="{FF2B5EF4-FFF2-40B4-BE49-F238E27FC236}">
                <a16:creationId xmlns:a16="http://schemas.microsoft.com/office/drawing/2014/main" id="{75804E32-4442-4548-B1CA-E4A4F92AB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6C4943-7EFA-554F-8665-CDF3B1B7EC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26845" cy="12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5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 + captio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55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44E85E-CA6A-F844-A413-BC9479C4FF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50" y="5948300"/>
            <a:ext cx="11522075" cy="541399"/>
          </a:xfrm>
          <a:prstGeom prst="rect">
            <a:avLst/>
          </a:prstGeom>
        </p:spPr>
        <p:txBody>
          <a:bodyPr lIns="0"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1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Itasita</a:t>
            </a:r>
            <a:r>
              <a:rPr lang="nl-NL" dirty="0"/>
              <a:t> </a:t>
            </a:r>
            <a:r>
              <a:rPr lang="nl-NL" dirty="0" err="1"/>
              <a:t>sima</a:t>
            </a:r>
            <a:r>
              <a:rPr lang="nl-NL" dirty="0"/>
              <a:t> </a:t>
            </a:r>
            <a:r>
              <a:rPr lang="nl-NL" dirty="0" err="1"/>
              <a:t>dolor</a:t>
            </a:r>
            <a:r>
              <a:rPr lang="nl-NL" dirty="0"/>
              <a:t> min </a:t>
            </a:r>
            <a:r>
              <a:rPr lang="nl-NL" dirty="0" err="1"/>
              <a:t>evellor</a:t>
            </a:r>
            <a:r>
              <a:rPr lang="nl-NL" dirty="0"/>
              <a:t> </a:t>
            </a:r>
            <a:r>
              <a:rPr lang="nl-NL" dirty="0" err="1"/>
              <a:t>ratum</a:t>
            </a:r>
            <a:r>
              <a:rPr lang="nl-NL" dirty="0"/>
              <a:t> </a:t>
            </a:r>
            <a:r>
              <a:rPr lang="nl-NL" dirty="0" err="1"/>
              <a:t>laciis</a:t>
            </a:r>
            <a:r>
              <a:rPr lang="nl-NL" dirty="0"/>
              <a:t> et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voluptat</a:t>
            </a:r>
            <a:r>
              <a:rPr lang="nl-NL" dirty="0"/>
              <a:t> ut </a:t>
            </a:r>
            <a:r>
              <a:rPr lang="nl-NL" dirty="0" err="1"/>
              <a:t>lanis</a:t>
            </a:r>
            <a:r>
              <a:rPr lang="nl-NL" dirty="0"/>
              <a:t> </a:t>
            </a:r>
            <a:r>
              <a:rPr lang="nl-NL" dirty="0" err="1"/>
              <a:t>nit</a:t>
            </a:r>
            <a:r>
              <a:rPr lang="nl-NL" dirty="0"/>
              <a:t>,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quidus</a:t>
            </a:r>
            <a:r>
              <a:rPr lang="nl-NL" dirty="0"/>
              <a:t>, </a:t>
            </a:r>
            <a:r>
              <a:rPr lang="nl-NL" dirty="0" err="1"/>
              <a:t>quas</a:t>
            </a:r>
            <a:r>
              <a:rPr lang="nl-NL" dirty="0"/>
              <a:t> </a:t>
            </a:r>
            <a:r>
              <a:rPr lang="nl-NL" dirty="0" err="1"/>
              <a:t>nobis</a:t>
            </a:r>
            <a:r>
              <a:rPr lang="nl-NL" dirty="0"/>
              <a:t> </a:t>
            </a:r>
            <a:r>
              <a:rPr lang="nl-NL" dirty="0" err="1"/>
              <a:t>inusam</a:t>
            </a:r>
            <a:r>
              <a:rPr lang="nl-NL" dirty="0"/>
              <a:t> </a:t>
            </a:r>
            <a:r>
              <a:rPr lang="nl-NL" dirty="0" err="1"/>
              <a:t>cuptate</a:t>
            </a:r>
            <a:r>
              <a:rPr lang="nl-NL" dirty="0"/>
              <a:t> </a:t>
            </a:r>
            <a:r>
              <a:rPr lang="nl-NL" dirty="0" err="1"/>
              <a:t>mper</a:t>
            </a:r>
            <a:r>
              <a:rPr lang="nl-NL" dirty="0"/>
              <a:t> </a:t>
            </a:r>
            <a:r>
              <a:rPr lang="nl-NL" dirty="0" err="1"/>
              <a:t>nobit</a:t>
            </a:r>
            <a:r>
              <a:rPr lang="nl-NL" dirty="0"/>
              <a:t> hit </a:t>
            </a:r>
            <a:r>
              <a:rPr lang="nl-NL" dirty="0" err="1"/>
              <a:t>eliquam</a:t>
            </a:r>
            <a:r>
              <a:rPr lang="nl-NL" dirty="0"/>
              <a:t> </a:t>
            </a:r>
            <a:r>
              <a:rPr lang="nl-NL" dirty="0" err="1"/>
              <a:t>cori</a:t>
            </a:r>
            <a:r>
              <a:rPr lang="nl-NL" dirty="0"/>
              <a:t> </a:t>
            </a:r>
            <a:r>
              <a:rPr lang="nl-NL" dirty="0" err="1"/>
              <a:t>voloreicid</a:t>
            </a:r>
            <a:r>
              <a:rPr lang="nl-NL" dirty="0"/>
              <a:t> </a:t>
            </a:r>
            <a:r>
              <a:rPr lang="nl-NL" dirty="0" err="1"/>
              <a:t>mil</a:t>
            </a:r>
            <a:r>
              <a:rPr lang="nl-NL" dirty="0"/>
              <a:t> </a:t>
            </a:r>
            <a:r>
              <a:rPr lang="nl-NL" dirty="0" err="1"/>
              <a:t>minihilis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milit</a:t>
            </a:r>
            <a:r>
              <a:rPr lang="nl-NL" dirty="0"/>
              <a:t> es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eicatet</a:t>
            </a:r>
            <a:r>
              <a:rPr lang="nl-NL" dirty="0"/>
              <a:t> ad mi,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dionseq</a:t>
            </a:r>
            <a:r>
              <a:rPr lang="nl-NL" dirty="0"/>
              <a:t> </a:t>
            </a:r>
            <a:r>
              <a:rPr lang="nl-NL" dirty="0" err="1"/>
              <a:t>uatusae</a:t>
            </a:r>
            <a:r>
              <a:rPr lang="nl-NL" dirty="0"/>
              <a:t> </a:t>
            </a:r>
            <a:r>
              <a:rPr lang="nl-NL" dirty="0" err="1"/>
              <a:t>verferf</a:t>
            </a:r>
            <a:r>
              <a:rPr lang="nl-NL" dirty="0"/>
              <a:t> </a:t>
            </a:r>
            <a:r>
              <a:rPr lang="nl-NL" dirty="0" err="1"/>
              <a:t>erumquunt</a:t>
            </a:r>
            <a:r>
              <a:rPr lang="nl-NL" dirty="0"/>
              <a:t>. &lt; 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82896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55796"/>
            <a:ext cx="11374640" cy="4452816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Chapter title or Quote slide.</a:t>
            </a:r>
            <a:br>
              <a:rPr lang="en-GB" dirty="0"/>
            </a:br>
            <a:r>
              <a:rPr lang="en-GB" dirty="0"/>
              <a:t>(Leave Name </a:t>
            </a:r>
            <a:r>
              <a:rPr lang="en-GB" dirty="0" err="1"/>
              <a:t>Lastname</a:t>
            </a:r>
            <a:r>
              <a:rPr lang="en-GB" dirty="0"/>
              <a:t> and Job title</a:t>
            </a:r>
            <a:br>
              <a:rPr lang="en-GB" dirty="0"/>
            </a:br>
            <a:r>
              <a:rPr lang="en-GB" dirty="0"/>
              <a:t>empty in case of chapter slide.)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25" y="5633664"/>
            <a:ext cx="5038725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5858784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DEB5F6-0073-B946-A446-E9538CFAF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134200-6AFB-B94B-A166-5CF002D6FAF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B9E66B2D-DCF0-BC44-BF42-4058B3BA5E3A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8A2FD43E-D285-0E41-A7A4-4CAAE375D9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8225" y="6155901"/>
            <a:ext cx="6311489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821F0E-29B2-7E40-98AD-8FA7F56A1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9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 +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itchFamily="2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6975" y="368301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5499919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5717088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F143C30-4B6F-6A47-85EC-1B810C49C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2379389-C5B3-A247-99E3-83313FD6C20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DD0D20D3-4E24-714A-8323-EE8A79A6F84C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82173E43-1EFE-B14E-98E5-2C5C219D2F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B0D937B-0B22-CC4B-8D2E-4A546AF095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9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/ quote + image lef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8563" y="371475"/>
            <a:ext cx="5580062" cy="432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4100" b="0" i="1" smtClean="0">
                <a:effectLst/>
                <a:latin typeface="Merriweather Light" pitchFamily="2" charset="77"/>
              </a:defRPr>
            </a:lvl1pPr>
          </a:lstStyle>
          <a:p>
            <a:r>
              <a:rPr lang="en-GB" dirty="0"/>
              <a:t>Chapter title or Quote slide. (Leave Name </a:t>
            </a:r>
            <a:r>
              <a:rPr lang="en-GB" dirty="0" err="1"/>
              <a:t>Lastname</a:t>
            </a:r>
            <a:r>
              <a:rPr lang="en-GB" dirty="0"/>
              <a:t> and Job title empty in case of chapter slide.)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68301"/>
            <a:ext cx="5581650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6" name="Tijdelijke aanduiding voor tekst 32">
            <a:extLst>
              <a:ext uri="{FF2B5EF4-FFF2-40B4-BE49-F238E27FC236}">
                <a16:creationId xmlns:a16="http://schemas.microsoft.com/office/drawing/2014/main" id="{8A6E6E10-CABC-FF47-8209-224B9E9C5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8563" y="5501465"/>
            <a:ext cx="5580062" cy="217169"/>
          </a:xfrm>
          <a:prstGeom prst="rect">
            <a:avLst/>
          </a:prstGeom>
        </p:spPr>
        <p:txBody>
          <a:bodyPr/>
          <a:lstStyle>
            <a:lvl1pPr algn="l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7" name="Tijdelijke aanduiding voor tekst 34">
            <a:extLst>
              <a:ext uri="{FF2B5EF4-FFF2-40B4-BE49-F238E27FC236}">
                <a16:creationId xmlns:a16="http://schemas.microsoft.com/office/drawing/2014/main" id="{79749A39-F36C-EA43-9B19-3B58CEBDFC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8563" y="5718634"/>
            <a:ext cx="5580062" cy="270592"/>
          </a:xfrm>
          <a:prstGeom prst="rect">
            <a:avLst/>
          </a:prstGeom>
        </p:spPr>
        <p:txBody>
          <a:bodyPr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567E415-AA32-1A48-9C12-DB48887F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C8E1C565-7095-754D-BC67-C3D5F97BDC7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958564DC-F7C0-F049-A3B8-601D6362FD3D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B779518F-EE7A-F041-8E8F-15012A333B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57EF5C4-F8A6-B844-90B2-E684381C95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71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755B650-4C4B-DB43-9362-644AE51E4B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9688" y="2439285"/>
            <a:ext cx="6935798" cy="197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 userDrawn="1">
          <p15:clr>
            <a:srgbClr val="FBAE40"/>
          </p15:clr>
        </p15:guide>
        <p15:guide id="20" pos="5043" userDrawn="1">
          <p15:clr>
            <a:srgbClr val="FBAE40"/>
          </p15:clr>
        </p15:guide>
        <p15:guide id="21" orient="horz" pos="377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claimer + partner logos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1D991A62-E01F-E54B-A328-D362A4A2C8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37821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3" name="Tijdelijke aanduiding voor afbeelding 2">
            <a:extLst>
              <a:ext uri="{FF2B5EF4-FFF2-40B4-BE49-F238E27FC236}">
                <a16:creationId xmlns:a16="http://schemas.microsoft.com/office/drawing/2014/main" id="{DE0738DE-9B04-A740-B24F-5EB0EA94D02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360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4" name="Tijdelijke aanduiding voor afbeelding 2">
            <a:extLst>
              <a:ext uri="{FF2B5EF4-FFF2-40B4-BE49-F238E27FC236}">
                <a16:creationId xmlns:a16="http://schemas.microsoft.com/office/drawing/2014/main" id="{9CDE3710-CB05-EF40-AEBB-B6EC6AE819D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404551" y="4117423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5" name="Tijdelijke aanduiding voor tekst 34">
            <a:extLst>
              <a:ext uri="{FF2B5EF4-FFF2-40B4-BE49-F238E27FC236}">
                <a16:creationId xmlns:a16="http://schemas.microsoft.com/office/drawing/2014/main" id="{89D9D0FC-A395-BD42-AA2B-081FF7FFDA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7519" y="3740461"/>
            <a:ext cx="7560136" cy="2705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noProof="0" dirty="0"/>
              <a:t>Partners</a:t>
            </a:r>
          </a:p>
        </p:txBody>
      </p:sp>
      <p:sp>
        <p:nvSpPr>
          <p:cNvPr id="16" name="Tijdelijke aanduiding voor afbeelding 2">
            <a:extLst>
              <a:ext uri="{FF2B5EF4-FFF2-40B4-BE49-F238E27FC236}">
                <a16:creationId xmlns:a16="http://schemas.microsoft.com/office/drawing/2014/main" id="{CC45545A-1D73-8743-897A-0393E2EED1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348607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17" name="Tijdelijke aanduiding voor afbeelding 2">
            <a:extLst>
              <a:ext uri="{FF2B5EF4-FFF2-40B4-BE49-F238E27FC236}">
                <a16:creationId xmlns:a16="http://schemas.microsoft.com/office/drawing/2014/main" id="{3364D146-E21C-C44C-834E-17D6716679F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877360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8" name="Tijdelijke aanduiding voor afbeelding 2">
            <a:extLst>
              <a:ext uri="{FF2B5EF4-FFF2-40B4-BE49-F238E27FC236}">
                <a16:creationId xmlns:a16="http://schemas.microsoft.com/office/drawing/2014/main" id="{B0E5F3CD-B8BF-1B4F-9F8D-374DA06112E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06113" y="5244036"/>
            <a:ext cx="2438892" cy="1012671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A9658BFD-DB20-3B48-B09B-BDB5E90A0185}"/>
              </a:ext>
            </a:extLst>
          </p:cNvPr>
          <p:cNvCxnSpPr>
            <a:cxnSpLocks/>
          </p:cNvCxnSpPr>
          <p:nvPr userDrawn="1"/>
        </p:nvCxnSpPr>
        <p:spPr>
          <a:xfrm>
            <a:off x="2317519" y="4011053"/>
            <a:ext cx="7560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B31DADD5-EB9E-924E-AC0D-FDD19E3E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837" y="1816100"/>
            <a:ext cx="5651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25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9" pos="5134" userDrawn="1">
          <p15:clr>
            <a:srgbClr val="FBAE40"/>
          </p15:clr>
        </p15:guide>
        <p15:guide id="20" pos="5043" userDrawn="1">
          <p15:clr>
            <a:srgbClr val="FBAE40"/>
          </p15:clr>
        </p15:guide>
        <p15:guide id="21" orient="horz" pos="377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17F5A37-71A6-7648-B86D-E370B5FD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B21BF-F69C-4C4D-ACDF-4BB8E2687B1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B7D5C09E-8307-A94F-B5D6-5384B5398FCA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5" name="Tijdelijke aanduiding voor tekst 8">
            <a:extLst>
              <a:ext uri="{FF2B5EF4-FFF2-40B4-BE49-F238E27FC236}">
                <a16:creationId xmlns:a16="http://schemas.microsoft.com/office/drawing/2014/main" id="{A18FAC1D-9965-894F-8716-F9CAA0463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B13201-4D93-E44A-A2E6-DE85A4BD2B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34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5043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377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6BB0140F-113A-1D43-BFCA-32F4F9E42683}" type="datetime1">
              <a:rPr lang="nl-NL" smtClean="0"/>
              <a:t>10-02-2022</a:t>
            </a:fld>
            <a:endParaRPr lang="en-GB" dirty="0"/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8214" y="5800328"/>
            <a:ext cx="5038747" cy="19972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8225" y="6017497"/>
            <a:ext cx="5038725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D0FC209-A5EA-0147-8CC1-DEEC093C72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3291" y="1196750"/>
            <a:ext cx="11374639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</a:t>
            </a:r>
            <a:br>
              <a:rPr lang="en-GB" dirty="0"/>
            </a:br>
            <a:r>
              <a:rPr lang="en-GB" dirty="0"/>
              <a:t>headline here</a:t>
            </a:r>
          </a:p>
        </p:txBody>
      </p:sp>
      <p:sp>
        <p:nvSpPr>
          <p:cNvPr id="16" name="Tijdelijke aanduiding voor tekst 30">
            <a:extLst>
              <a:ext uri="{FF2B5EF4-FFF2-40B4-BE49-F238E27FC236}">
                <a16:creationId xmlns:a16="http://schemas.microsoft.com/office/drawing/2014/main" id="{18DC5878-969C-0849-B41E-F7CAD75B0E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5859" y="501834"/>
            <a:ext cx="7008532" cy="227101"/>
          </a:xfrm>
          <a:prstGeom prst="rect">
            <a:avLst/>
          </a:prstGeom>
        </p:spPr>
        <p:txBody>
          <a:bodyPr/>
          <a:lstStyle>
            <a:lvl1pPr algn="ctr"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A96AC97-EC48-2C47-9689-EC0C3BEF1A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94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11">
          <p15:clr>
            <a:srgbClr val="FBAE40"/>
          </p15:clr>
        </p15:guide>
        <p15:guide id="7" pos="6200">
          <p15:clr>
            <a:srgbClr val="FBAE40"/>
          </p15:clr>
        </p15:guide>
        <p15:guide id="8" pos="6290">
          <p15:clr>
            <a:srgbClr val="FBAE40"/>
          </p15:clr>
        </p15:guide>
        <p15:guide id="9" pos="4998">
          <p15:clr>
            <a:srgbClr val="FBAE40"/>
          </p15:clr>
        </p15:guide>
        <p15:guide id="10" pos="3864">
          <p15:clr>
            <a:srgbClr val="FBAE40"/>
          </p15:clr>
        </p15:guide>
        <p15:guide id="11" pos="3773">
          <p15:clr>
            <a:srgbClr val="FBAE40"/>
          </p15:clr>
        </p15:guide>
        <p15:guide id="12" pos="2662">
          <p15:clr>
            <a:srgbClr val="FBAE40"/>
          </p15:clr>
        </p15:guide>
        <p15:guide id="13" pos="2571">
          <p15:clr>
            <a:srgbClr val="FBAE40"/>
          </p15:clr>
        </p15:guide>
        <p15:guide id="14" pos="1460">
          <p15:clr>
            <a:srgbClr val="FBAE40"/>
          </p15:clr>
        </p15:guide>
        <p15:guide id="15" pos="1346">
          <p15:clr>
            <a:srgbClr val="FBAE40"/>
          </p15:clr>
        </p15:guide>
        <p15:guide id="16" orient="horz" pos="754">
          <p15:clr>
            <a:srgbClr val="FBAE40"/>
          </p15:clr>
        </p15:guide>
        <p15:guide id="17" orient="horz" pos="211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hite +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F89F68A-B152-1F4A-BAE9-DB6F3497DE2E}" type="datetime1">
              <a:rPr lang="nl-NL" smtClean="0"/>
              <a:t>10-02-2022</a:t>
            </a:fld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50"/>
            <a:ext cx="5584468" cy="4603578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2" y="6084055"/>
            <a:ext cx="5584468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5581650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76975" y="1196751"/>
            <a:ext cx="5562600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835" y="501834"/>
            <a:ext cx="6996580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83C2F63-25D1-8242-B959-DD59647B0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2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white + image + partner logo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atum 3">
            <a:extLst>
              <a:ext uri="{FF2B5EF4-FFF2-40B4-BE49-F238E27FC236}">
                <a16:creationId xmlns:a16="http://schemas.microsoft.com/office/drawing/2014/main" id="{9F183073-10E5-1148-8165-AEA6349E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71903" y="512910"/>
            <a:ext cx="1866907" cy="216025"/>
          </a:xfrm>
          <a:prstGeom prst="rect">
            <a:avLst/>
          </a:prstGeom>
        </p:spPr>
        <p:txBody>
          <a:bodyPr/>
          <a:lstStyle>
            <a:lvl1pPr algn="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F89F68A-B152-1F4A-BAE9-DB6F3497DE2E}" type="datetime1">
              <a:rPr lang="nl-NL" smtClean="0"/>
              <a:t>10-02-2022</a:t>
            </a:fld>
            <a:endParaRPr lang="en-GB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2133EB5A-69B9-1740-8101-0C004BB7DA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3733" y="1196749"/>
            <a:ext cx="6986614" cy="2232237"/>
          </a:xfrm>
          <a:prstGeom prst="rect">
            <a:avLst/>
          </a:prstGeom>
        </p:spPr>
        <p:txBody>
          <a:bodyPr anchor="ctr" anchorCtr="0"/>
          <a:lstStyle>
            <a:lvl1pPr algn="ctr">
              <a:defRPr sz="4100" b="0" i="1">
                <a:latin typeface="Merriweather Light" pitchFamily="2" charset="77"/>
              </a:defRPr>
            </a:lvl1pPr>
          </a:lstStyle>
          <a:p>
            <a:r>
              <a:rPr lang="en-GB" dirty="0"/>
              <a:t>Place your attention-grabbing headline here</a:t>
            </a:r>
          </a:p>
        </p:txBody>
      </p:sp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509A3404-C322-574D-996D-93CFC2296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731" y="6084055"/>
            <a:ext cx="7012883" cy="217169"/>
          </a:xfrm>
          <a:prstGeom prst="rect">
            <a:avLst/>
          </a:prstGeom>
        </p:spPr>
        <p:txBody>
          <a:bodyPr/>
          <a:lstStyle>
            <a:lvl1pPr algn="ctr"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Name </a:t>
            </a:r>
            <a:r>
              <a:rPr lang="nl-NL" dirty="0" err="1"/>
              <a:t>Lastname</a:t>
            </a:r>
            <a:endParaRPr lang="nl-NL" dirty="0"/>
          </a:p>
        </p:txBody>
      </p:sp>
      <p:sp>
        <p:nvSpPr>
          <p:cNvPr id="35" name="Tijdelijke aanduiding voor tekst 34">
            <a:extLst>
              <a:ext uri="{FF2B5EF4-FFF2-40B4-BE49-F238E27FC236}">
                <a16:creationId xmlns:a16="http://schemas.microsoft.com/office/drawing/2014/main" id="{D6F025CA-08AA-BB4D-A7AA-3CD26CC85F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6550" y="6309175"/>
            <a:ext cx="7010064" cy="270592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0899AEA0-D03E-3444-8E81-C754D975C6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45613" y="1196751"/>
            <a:ext cx="4193962" cy="529295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13" name="Tijdelijke aanduiding voor tekst 30">
            <a:extLst>
              <a:ext uri="{FF2B5EF4-FFF2-40B4-BE49-F238E27FC236}">
                <a16:creationId xmlns:a16="http://schemas.microsoft.com/office/drawing/2014/main" id="{7D271618-79F1-014C-8317-A706919B0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81835" y="501834"/>
            <a:ext cx="6996580" cy="2271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0" i="0" u="none" cap="all" spc="50" baseline="0">
                <a:solidFill>
                  <a:schemeClr val="tx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Name sub-</a:t>
            </a:r>
            <a:r>
              <a:rPr lang="nl-NL" dirty="0" err="1"/>
              <a:t>sender</a:t>
            </a:r>
            <a:endParaRPr lang="nl-NL" dirty="0"/>
          </a:p>
        </p:txBody>
      </p:sp>
      <p:sp>
        <p:nvSpPr>
          <p:cNvPr id="24" name="Tijdelijke aanduiding voor afbeelding 2">
            <a:extLst>
              <a:ext uri="{FF2B5EF4-FFF2-40B4-BE49-F238E27FC236}">
                <a16:creationId xmlns:a16="http://schemas.microsoft.com/office/drawing/2014/main" id="{96590D88-6BBF-A34E-AAB8-6A3B3F4F8EB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0001" y="3979535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5" name="Tijdelijke aanduiding voor afbeelding 2">
            <a:extLst>
              <a:ext uri="{FF2B5EF4-FFF2-40B4-BE49-F238E27FC236}">
                <a16:creationId xmlns:a16="http://schemas.microsoft.com/office/drawing/2014/main" id="{9781CBC6-4D2D-9B44-8C61-BA988AC5EA8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915084" y="3979535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6" name="Tijdelijke aanduiding voor afbeelding 2">
            <a:extLst>
              <a:ext uri="{FF2B5EF4-FFF2-40B4-BE49-F238E27FC236}">
                <a16:creationId xmlns:a16="http://schemas.microsoft.com/office/drawing/2014/main" id="{F3CB498F-9E16-7340-824A-5B69DEB636A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459381" y="3979535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7" name="Tijdelijke aanduiding voor tekst 34">
            <a:extLst>
              <a:ext uri="{FF2B5EF4-FFF2-40B4-BE49-F238E27FC236}">
                <a16:creationId xmlns:a16="http://schemas.microsoft.com/office/drawing/2014/main" id="{D85BB5FF-F717-044D-8E9C-DCEFD8761E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8137" y="3602573"/>
            <a:ext cx="5580062" cy="27059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noProof="0" dirty="0"/>
              <a:t>Partners</a:t>
            </a:r>
          </a:p>
        </p:txBody>
      </p:sp>
      <p:sp>
        <p:nvSpPr>
          <p:cNvPr id="28" name="Tijdelijke aanduiding voor afbeelding 2">
            <a:extLst>
              <a:ext uri="{FF2B5EF4-FFF2-40B4-BE49-F238E27FC236}">
                <a16:creationId xmlns:a16="http://schemas.microsoft.com/office/drawing/2014/main" id="{9E39B1AE-9C41-2A43-8322-F2385CDD76E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70787" y="4892702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29" name="Tijdelijke aanduiding voor afbeelding 2">
            <a:extLst>
              <a:ext uri="{FF2B5EF4-FFF2-40B4-BE49-F238E27FC236}">
                <a16:creationId xmlns:a16="http://schemas.microsoft.com/office/drawing/2014/main" id="{906E6FE3-27E3-F44A-BCCB-0BFB91A7058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915084" y="4892702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30" name="Tijdelijke aanduiding voor afbeelding 2">
            <a:extLst>
              <a:ext uri="{FF2B5EF4-FFF2-40B4-BE49-F238E27FC236}">
                <a16:creationId xmlns:a16="http://schemas.microsoft.com/office/drawing/2014/main" id="{D4208AEC-A18D-7948-B0D2-36515B5214D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60943" y="4892702"/>
            <a:ext cx="1887234" cy="783612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Place</a:t>
            </a:r>
            <a:r>
              <a:rPr lang="nl-NL" dirty="0"/>
              <a:t> logo </a:t>
            </a:r>
            <a:r>
              <a:rPr lang="nl-NL" dirty="0" err="1"/>
              <a:t>here</a:t>
            </a:r>
            <a:endParaRPr lang="nl-NL" dirty="0"/>
          </a:p>
        </p:txBody>
      </p: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0E4A6470-CC6A-4740-8821-4CBA8B5017EA}"/>
              </a:ext>
            </a:extLst>
          </p:cNvPr>
          <p:cNvCxnSpPr>
            <a:cxnSpLocks/>
          </p:cNvCxnSpPr>
          <p:nvPr userDrawn="1"/>
        </p:nvCxnSpPr>
        <p:spPr>
          <a:xfrm>
            <a:off x="360000" y="3873165"/>
            <a:ext cx="698661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120808A4-F843-CD48-B257-842FB9F54C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40659" cy="1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0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8" orient="horz" pos="754" userDrawn="1">
          <p15:clr>
            <a:srgbClr val="FBAE40"/>
          </p15:clr>
        </p15:guide>
        <p15:guide id="19" orient="horz" pos="211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E1B5542-E518-FB47-95E8-2B71A026A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 des </a:t>
            </a:r>
            <a:r>
              <a:rPr lang="nl-NL" dirty="0" err="1"/>
              <a:t>earcit</a:t>
            </a:r>
            <a:r>
              <a:rPr lang="nl-NL" dirty="0"/>
              <a:t>, </a:t>
            </a:r>
            <a:r>
              <a:rPr lang="nl-NL" dirty="0" err="1"/>
              <a:t>ium</a:t>
            </a:r>
            <a:r>
              <a:rPr lang="nl-NL" dirty="0"/>
              <a:t> ad </a:t>
            </a:r>
            <a:r>
              <a:rPr lang="nl-NL" dirty="0" err="1"/>
              <a:t>quam</a:t>
            </a:r>
            <a:r>
              <a:rPr lang="nl-NL" dirty="0"/>
              <a:t> </a:t>
            </a:r>
            <a:r>
              <a:rPr lang="nl-NL" dirty="0" err="1"/>
              <a:t>faccupt</a:t>
            </a:r>
            <a:r>
              <a:rPr lang="nl-NL" dirty="0"/>
              <a:t> </a:t>
            </a:r>
            <a:r>
              <a:rPr lang="nl-NL" dirty="0" err="1"/>
              <a:t>atiature</a:t>
            </a:r>
            <a:r>
              <a:rPr lang="nl-NL" dirty="0"/>
              <a:t>, </a:t>
            </a:r>
            <a:r>
              <a:rPr lang="nl-NL" dirty="0" err="1"/>
              <a:t>qui</a:t>
            </a:r>
            <a:r>
              <a:rPr lang="nl-NL" dirty="0"/>
              <a:t> </a:t>
            </a:r>
            <a:r>
              <a:rPr lang="nl-NL" dirty="0" err="1"/>
              <a:t>officipis</a:t>
            </a:r>
            <a:r>
              <a:rPr lang="nl-NL" dirty="0"/>
              <a:t> </a:t>
            </a:r>
            <a:r>
              <a:rPr lang="nl-NL" dirty="0" err="1"/>
              <a:t>dolupta</a:t>
            </a:r>
            <a:r>
              <a:rPr lang="nl-NL" dirty="0"/>
              <a:t> </a:t>
            </a:r>
            <a:r>
              <a:rPr lang="nl-NL" dirty="0" err="1"/>
              <a:t>spereium</a:t>
            </a:r>
            <a:r>
              <a:rPr lang="nl-NL" dirty="0"/>
              <a:t> </a:t>
            </a:r>
            <a:r>
              <a:rPr lang="nl-NL" dirty="0" err="1"/>
              <a:t>quias</a:t>
            </a:r>
            <a:r>
              <a:rPr lang="nl-NL" dirty="0"/>
              <a:t> </a:t>
            </a:r>
            <a:r>
              <a:rPr lang="nl-NL" dirty="0" err="1"/>
              <a:t>sum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min </a:t>
            </a:r>
            <a:r>
              <a:rPr lang="nl-NL" dirty="0" err="1"/>
              <a:t>prae</a:t>
            </a:r>
            <a:r>
              <a:rPr lang="nl-NL" dirty="0"/>
              <a:t> nam </a:t>
            </a:r>
            <a:r>
              <a:rPr lang="nl-NL" dirty="0" err="1"/>
              <a:t>aut</a:t>
            </a:r>
            <a:r>
              <a:rPr lang="nl-NL" dirty="0"/>
              <a:t> que </a:t>
            </a:r>
            <a:r>
              <a:rPr lang="nl-NL" dirty="0" err="1"/>
              <a:t>nobitatur</a:t>
            </a:r>
            <a:r>
              <a:rPr lang="nl-NL" dirty="0"/>
              <a:t>, </a:t>
            </a:r>
            <a:r>
              <a:rPr lang="nl-NL" dirty="0" err="1"/>
              <a:t>cus</a:t>
            </a:r>
            <a:r>
              <a:rPr lang="nl-NL" dirty="0"/>
              <a:t> </a:t>
            </a:r>
            <a:r>
              <a:rPr lang="nl-NL" dirty="0" err="1"/>
              <a:t>eario</a:t>
            </a:r>
            <a:r>
              <a:rPr lang="nl-NL" dirty="0"/>
              <a:t> </a:t>
            </a:r>
            <a:r>
              <a:rPr lang="nl-NL" dirty="0" err="1"/>
              <a:t>omnihic</a:t>
            </a:r>
            <a:r>
              <a:rPr lang="nl-NL" dirty="0"/>
              <a:t> </a:t>
            </a:r>
            <a:r>
              <a:rPr lang="nl-NL" dirty="0" err="1"/>
              <a:t>aeruptur</a:t>
            </a:r>
            <a:r>
              <a:rPr lang="nl-NL" dirty="0"/>
              <a:t>, </a:t>
            </a:r>
            <a:r>
              <a:rPr lang="nl-NL" dirty="0" err="1"/>
              <a:t>sunt</a:t>
            </a:r>
            <a:r>
              <a:rPr lang="nl-NL" dirty="0"/>
              <a:t> </a:t>
            </a:r>
            <a:r>
              <a:rPr lang="nl-NL" dirty="0" err="1"/>
              <a:t>eruptat</a:t>
            </a:r>
            <a:r>
              <a:rPr lang="nl-NL" dirty="0"/>
              <a:t> </a:t>
            </a:r>
            <a:r>
              <a:rPr lang="nl-NL" dirty="0" err="1"/>
              <a:t>volorep</a:t>
            </a:r>
            <a:r>
              <a:rPr lang="nl-NL" dirty="0"/>
              <a:t>. &lt;Max. 70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ECAC3E-94BB-314E-968D-00CCC277A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04C3AAB-1397-224F-A628-24E1EAC172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58BA2319-3117-C848-9CAE-880C225A02AB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BC84D688-AF05-1F41-BEF7-97C5D0AA1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E4D40DB-0C5A-594C-AF43-231E370A9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8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750" y="1196975"/>
            <a:ext cx="7559675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 err="1"/>
              <a:t>Title</a:t>
            </a:r>
            <a:endParaRPr lang="nl-NL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C9AB133-86A0-4F4D-B147-91460F7B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83C949DD-BA7F-4A41-8203-B7C3688AC2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23B827FD-76E4-BB46-96BA-7D1615AFEADA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821AA41A-80EA-974A-9012-9CE09DB965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858FA29B-995F-B644-8BA8-A6AAF23A58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750" y="2450593"/>
            <a:ext cx="7559675" cy="3443316"/>
          </a:xfrm>
          <a:prstGeom prst="rect">
            <a:avLst/>
          </a:prstGeom>
        </p:spPr>
        <p:txBody>
          <a:bodyPr/>
          <a:lstStyle>
            <a:lvl1pPr marL="450850" marR="0" indent="-4508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9000" algn="l"/>
                <a:tab pos="1452563" algn="l"/>
              </a:tabLst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275" indent="-30956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425" indent="-3111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850" indent="-31115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200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563" indent="-36671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200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988" indent="-352425">
              <a:spcBef>
                <a:spcPts val="600"/>
              </a:spcBef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713" indent="-311150">
              <a:tabLst/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7138" indent="-352425">
              <a:tabLst/>
              <a:defRPr lang="nl-NL" sz="2200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200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EF32CC2A-17BB-CD45-B2DF-2168F4DC78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05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image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7363" y="368300"/>
            <a:ext cx="7561262" cy="563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07AE5D3-2C03-CD49-8B96-489B7649C6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71475"/>
            <a:ext cx="3635375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34EE854C-23EF-BD45-A084-2AE0D4359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7513" y="1664209"/>
            <a:ext cx="3636000" cy="4238714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nl-NL" sz="2200" b="0" i="0" kern="1200" baseline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 err="1"/>
              <a:t>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</a:t>
            </a:r>
            <a:r>
              <a:rPr lang="nl-NL" dirty="0"/>
              <a:t> et </a:t>
            </a:r>
            <a:r>
              <a:rPr lang="nl-NL" dirty="0" err="1"/>
              <a:t>adiantot</a:t>
            </a:r>
            <a:r>
              <a:rPr lang="nl-NL" dirty="0"/>
              <a:t> </a:t>
            </a:r>
            <a:r>
              <a:rPr lang="nl-NL" dirty="0" err="1"/>
              <a:t>Ique</a:t>
            </a:r>
            <a:r>
              <a:rPr lang="nl-NL" dirty="0"/>
              <a:t> </a:t>
            </a:r>
            <a:r>
              <a:rPr lang="nl-NL" dirty="0" err="1"/>
              <a:t>niminti</a:t>
            </a:r>
            <a:r>
              <a:rPr lang="nl-NL" dirty="0"/>
              <a:t> </a:t>
            </a:r>
            <a:r>
              <a:rPr lang="nl-NL" dirty="0" err="1"/>
              <a:t>nonsendaecae</a:t>
            </a:r>
            <a:r>
              <a:rPr lang="nl-NL" dirty="0"/>
              <a:t> </a:t>
            </a: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esecto</a:t>
            </a:r>
            <a:r>
              <a:rPr lang="nl-NL" dirty="0"/>
              <a:t> </a:t>
            </a:r>
            <a:r>
              <a:rPr lang="nl-NL" dirty="0" err="1"/>
              <a:t>dolorumenis</a:t>
            </a:r>
            <a:r>
              <a:rPr lang="nl-NL" dirty="0"/>
              <a:t> </a:t>
            </a:r>
            <a:r>
              <a:rPr lang="nl-NL" dirty="0" err="1"/>
              <a:t>aritat</a:t>
            </a:r>
            <a:r>
              <a:rPr lang="nl-NL" dirty="0"/>
              <a:t> et. </a:t>
            </a:r>
            <a:br>
              <a:rPr lang="nl-NL" dirty="0"/>
            </a:br>
            <a:r>
              <a:rPr lang="nl-NL" dirty="0"/>
              <a:t>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760B84C-247F-3141-8C40-3E7AE1539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C61B29B-264F-5240-8184-C7596CA2424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A181F1F5-9D59-D74E-BB09-11CEE73B4FED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561A25B4-AA55-9641-86CA-99BEF84FCA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7362" y="6155901"/>
            <a:ext cx="5592351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4DE4B1E-CE21-3E49-BBF8-90C90F13B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991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, text righ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0" y="371475"/>
            <a:ext cx="7561262" cy="560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19C4ACB-0E7C-2E49-975D-15A9366B7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41243" y="371475"/>
            <a:ext cx="3616761" cy="108000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300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82AB650-E7FC-9C49-B3D3-F486696077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1242" y="1627632"/>
            <a:ext cx="3617383" cy="4349656"/>
          </a:xfrm>
          <a:prstGeom prst="rect">
            <a:avLst/>
          </a:prstGeom>
        </p:spPr>
        <p:txBody>
          <a:bodyPr bIns="0" anchor="b" anchorCtr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80000"/>
              <a:buFont typeface="Arial" panose="020B0604020202020204" pitchFamily="34" charset="0"/>
              <a:buNone/>
              <a:tabLst/>
              <a:defRPr lang="nl-NL" sz="2200" b="0" i="0" smtClean="0"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br>
              <a:rPr lang="nl-NL" dirty="0"/>
            </a:br>
            <a:r>
              <a:rPr lang="nl-NL" dirty="0" err="1"/>
              <a:t>Volor</a:t>
            </a:r>
            <a:r>
              <a:rPr lang="nl-NL" dirty="0"/>
              <a:t> a ad et ut </a:t>
            </a:r>
            <a:r>
              <a:rPr lang="nl-NL" dirty="0" err="1"/>
              <a:t>eum</a:t>
            </a:r>
            <a:r>
              <a:rPr lang="nl-NL" dirty="0"/>
              <a:t> se pos mos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doluptioMolorepudit</a:t>
            </a:r>
            <a:r>
              <a:rPr lang="nl-NL" dirty="0"/>
              <a:t> </a:t>
            </a:r>
            <a:r>
              <a:rPr lang="nl-NL" dirty="0" err="1"/>
              <a:t>ressimus</a:t>
            </a:r>
            <a:r>
              <a:rPr lang="nl-NL" dirty="0"/>
              <a:t> </a:t>
            </a:r>
            <a:r>
              <a:rPr lang="nl-NL" dirty="0" err="1"/>
              <a:t>exeri</a:t>
            </a:r>
            <a:r>
              <a:rPr lang="nl-NL" dirty="0"/>
              <a:t> </a:t>
            </a:r>
            <a:r>
              <a:rPr lang="nl-NL" dirty="0" err="1"/>
              <a:t>nus</a:t>
            </a:r>
            <a:r>
              <a:rPr lang="nl-NL" dirty="0"/>
              <a:t> et </a:t>
            </a:r>
            <a:r>
              <a:rPr lang="nl-NL" dirty="0" err="1"/>
              <a:t>ipiendaMos</a:t>
            </a:r>
            <a:r>
              <a:rPr lang="nl-NL" dirty="0"/>
              <a:t> </a:t>
            </a:r>
            <a:r>
              <a:rPr lang="nl-NL" dirty="0" err="1"/>
              <a:t>sed</a:t>
            </a:r>
            <a:r>
              <a:rPr lang="nl-NL" dirty="0"/>
              <a:t> </a:t>
            </a:r>
            <a:r>
              <a:rPr lang="nl-NL" dirty="0" err="1"/>
              <a:t>ulpa</a:t>
            </a:r>
            <a:r>
              <a:rPr lang="nl-NL" dirty="0"/>
              <a:t> </a:t>
            </a:r>
            <a:r>
              <a:rPr lang="nl-NL" dirty="0" err="1"/>
              <a:t>vitas</a:t>
            </a:r>
            <a:r>
              <a:rPr lang="nl-NL" dirty="0"/>
              <a:t> </a:t>
            </a:r>
            <a:r>
              <a:rPr lang="nl-NL" dirty="0" err="1"/>
              <a:t>aut</a:t>
            </a:r>
            <a:r>
              <a:rPr lang="nl-NL" dirty="0"/>
              <a:t> </a:t>
            </a:r>
            <a:r>
              <a:rPr lang="nl-NL" dirty="0" err="1"/>
              <a:t>quia</a:t>
            </a:r>
            <a:r>
              <a:rPr lang="nl-NL" dirty="0"/>
              <a:t> </a:t>
            </a:r>
            <a:r>
              <a:rPr lang="nl-NL" dirty="0" err="1"/>
              <a:t>doluptio</a:t>
            </a:r>
            <a:r>
              <a:rPr lang="nl-NL" dirty="0"/>
              <a:t> </a:t>
            </a:r>
            <a:r>
              <a:rPr lang="nl-NL" dirty="0" err="1"/>
              <a:t>iduciis</a:t>
            </a:r>
            <a:r>
              <a:rPr lang="nl-NL" dirty="0"/>
              <a:t> </a:t>
            </a:r>
            <a:r>
              <a:rPr lang="nl-NL" dirty="0" err="1"/>
              <a:t>sedis</a:t>
            </a:r>
            <a:r>
              <a:rPr lang="nl-NL" dirty="0"/>
              <a:t> </a:t>
            </a:r>
            <a:r>
              <a:rPr lang="nl-NL" dirty="0" err="1"/>
              <a:t>sitat</a:t>
            </a:r>
            <a:r>
              <a:rPr lang="nl-NL" dirty="0"/>
              <a:t> es </a:t>
            </a:r>
            <a:r>
              <a:rPr lang="nl-NL" dirty="0" err="1"/>
              <a:t>nihition</a:t>
            </a:r>
            <a:r>
              <a:rPr lang="nl-NL" dirty="0"/>
              <a:t> </a:t>
            </a:r>
            <a:r>
              <a:rPr lang="nl-NL" dirty="0" err="1"/>
              <a:t>nonsecturi</a:t>
            </a:r>
            <a:r>
              <a:rPr lang="nl-NL" dirty="0"/>
              <a:t> </a:t>
            </a:r>
            <a:r>
              <a:rPr lang="nl-NL" dirty="0" err="1"/>
              <a:t>officidis</a:t>
            </a:r>
            <a:r>
              <a:rPr lang="nl-NL" dirty="0"/>
              <a:t> ex et que </a:t>
            </a:r>
            <a:r>
              <a:rPr lang="nl-NL" dirty="0" err="1"/>
              <a:t>esect</a:t>
            </a:r>
            <a:r>
              <a:rPr lang="nl-NL" dirty="0"/>
              <a:t>. &lt;Max. 40 </a:t>
            </a:r>
            <a:r>
              <a:rPr lang="nl-NL" dirty="0" err="1"/>
              <a:t>words</a:t>
            </a:r>
            <a:r>
              <a:rPr lang="nl-NL" dirty="0"/>
              <a:t>&gt;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AAD45F-3C55-C044-91B3-E1560A47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42BF7E-F6A8-DD46-85A4-4A4BBF6B5BF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1200" b="0" i="0">
                <a:latin typeface="Open Sans Light" panose="020B0306030504020204" pitchFamily="34" charset="0"/>
                <a:ea typeface="Open Sans" panose="020B0606030504020204" pitchFamily="34" charset="0"/>
                <a:cs typeface="Open Sans Light" panose="020B0306030504020204" pitchFamily="34" charset="0"/>
              </a:defRPr>
            </a:lvl1pPr>
          </a:lstStyle>
          <a:p>
            <a:fld id="{7B3CC622-4F1B-3B4F-8E1C-B87C73C77C26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E37090EC-5A01-1147-8DFE-61290B6406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4702" y="6155901"/>
            <a:ext cx="5905012" cy="399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lang="nl-NL" sz="1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algn="r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footer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81E7A55-123C-F94C-A6FF-591150866D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98" y="6001200"/>
            <a:ext cx="1728002" cy="67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6BA2A577-21F1-7046-AA42-DF49AEC8BCF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36551" y="368300"/>
            <a:ext cx="11522074" cy="612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 anchorCtr="0"/>
          <a:lstStyle>
            <a:lvl1pPr algn="ctr"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nl-NL" dirty="0"/>
              <a:t>Click icon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1664076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59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712" r:id="rId4"/>
    <p:sldLayoutId id="2147483694" r:id="rId5"/>
    <p:sldLayoutId id="2147483709" r:id="rId6"/>
    <p:sldLayoutId id="2147483695" r:id="rId7"/>
    <p:sldLayoutId id="2147483711" r:id="rId8"/>
    <p:sldLayoutId id="2147483697" r:id="rId9"/>
    <p:sldLayoutId id="2147483698" r:id="rId10"/>
    <p:sldLayoutId id="2147483699" r:id="rId11"/>
    <p:sldLayoutId id="2147483700" r:id="rId12"/>
    <p:sldLayoutId id="2147483710" r:id="rId13"/>
    <p:sldLayoutId id="2147483702" r:id="rId14"/>
    <p:sldLayoutId id="2147483713" r:id="rId15"/>
    <p:sldLayoutId id="2147483703" r:id="rId16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100" b="0" i="0" kern="1200">
          <a:solidFill>
            <a:schemeClr val="tx1"/>
          </a:solidFill>
          <a:latin typeface="Merriweather Regular" panose="02060503050406030704" pitchFamily="18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1600" b="1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70000" indent="-270000" algn="l" defTabSz="914400" rtl="0" eaLnBrk="1" latinLnBrk="0" hangingPunct="1">
        <a:lnSpc>
          <a:spcPct val="110000"/>
        </a:lnSpc>
        <a:spcBef>
          <a:spcPts val="2100"/>
        </a:spcBef>
        <a:buFont typeface="Verdana" pitchFamily="34" charset="0"/>
        <a:buChar char="•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810000" indent="-270000" algn="l" defTabSz="914400" rtl="0" eaLnBrk="1" latinLnBrk="0" hangingPunct="1">
        <a:lnSpc>
          <a:spcPct val="110000"/>
        </a:lnSpc>
        <a:spcBef>
          <a:spcPts val="0"/>
        </a:spcBef>
        <a:buFont typeface="Verdana" pitchFamily="34" charset="0"/>
        <a:buChar char="–"/>
        <a:defRPr sz="1600" b="0" i="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0FE16A-3EC4-1A49-BFF7-C234B97B9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CCFC-5D32-4144-B772-61A219962654}" type="datetime1">
              <a:rPr lang="nl-NL" smtClean="0"/>
              <a:pPr/>
              <a:t>10-02-2022</a:t>
            </a:fld>
            <a:endParaRPr lang="en-GB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4ED5279-7967-2245-9CA1-C56AFDC1EC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sz="2000" dirty="0"/>
              <a:t>Buren, A.M., Fuchs, M. &amp; Le Bruyn, B.</a:t>
            </a:r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D1AAF499-48A2-6B4E-A381-33166DC07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OVT/VTT alternations in Dutch: from corpora to experiment</a:t>
            </a:r>
          </a:p>
        </p:txBody>
      </p:sp>
    </p:spTree>
    <p:extLst>
      <p:ext uri="{BB962C8B-B14F-4D97-AF65-F5344CB8AC3E}">
        <p14:creationId xmlns:p14="http://schemas.microsoft.com/office/powerpoint/2010/main" val="3368348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CC45EDB-C4FB-FB4B-B986-813334F9C3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6550" y="5948300"/>
            <a:ext cx="11522075" cy="541399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nl-NL" dirty="0"/>
              <a:t>OVT/VTT </a:t>
            </a:r>
            <a:r>
              <a:rPr lang="nl-NL" dirty="0" err="1"/>
              <a:t>Alternations</a:t>
            </a:r>
            <a:r>
              <a:rPr lang="nl-NL" dirty="0"/>
              <a:t> in Dutch		</a:t>
            </a:r>
            <a:r>
              <a:rPr lang="nl-NL" sz="2400" dirty="0"/>
              <a:t>	</a:t>
            </a:r>
            <a:r>
              <a:rPr lang="nl-NL" sz="2400" b="1" dirty="0"/>
              <a:t>Sample Stimulus</a:t>
            </a:r>
          </a:p>
        </p:txBody>
      </p:sp>
      <p:sp>
        <p:nvSpPr>
          <p:cNvPr id="5" name="Tijdelijke aanduiding voor dianummer 4" hidden="1">
            <a:extLst>
              <a:ext uri="{FF2B5EF4-FFF2-40B4-BE49-F238E27FC236}">
                <a16:creationId xmlns:a16="http://schemas.microsoft.com/office/drawing/2014/main" id="{266EA4B3-580B-8347-9F31-0F0B31D502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" name="Tijdelijke aanduiding voor datum 5" hidden="1">
            <a:extLst>
              <a:ext uri="{FF2B5EF4-FFF2-40B4-BE49-F238E27FC236}">
                <a16:creationId xmlns:a16="http://schemas.microsoft.com/office/drawing/2014/main" id="{16B18E22-EB17-7F4D-B8F4-2BD3B91CCDB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0307782" y="6157899"/>
            <a:ext cx="836138" cy="37008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181F1F5-9D59-D74E-BB09-11CEE73B4FED}" type="datetime1">
              <a:rPr lang="nl-NL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10-02-2022</a:t>
            </a:fld>
            <a:endParaRPr lang="en-US" sz="1400"/>
          </a:p>
        </p:txBody>
      </p: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50F20570-E8A1-2649-B419-48A2B59D8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"/>
          <a:stretch/>
        </p:blipFill>
        <p:spPr>
          <a:xfrm>
            <a:off x="2687695" y="368301"/>
            <a:ext cx="6819784" cy="54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2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2EAFCE-28B0-47FD-99BA-75D6F6DBC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Procedure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A06A6-B86E-4C9A-9876-4A5CB65A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5A625F-E1EF-4590-AFA5-B91A952C92F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181F1F5-9D59-D74E-BB09-11CEE73B4FED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76888-8502-4251-AD3F-204C69856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OVT/VTT alternations in Dutch</a:t>
            </a:r>
            <a:endParaRPr lang="en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AE09A7-9359-4A68-BA6A-AD87BAB95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Participants got randomly placed in one of two conditions (</a:t>
            </a:r>
            <a:r>
              <a:rPr lang="en-AU" b="1" dirty="0"/>
              <a:t>narrative vs. non-narrative</a:t>
            </a:r>
            <a:r>
              <a:rPr lang="en-AU" dirty="0"/>
              <a:t>).</a:t>
            </a:r>
          </a:p>
          <a:p>
            <a:r>
              <a:rPr lang="en-AU" dirty="0"/>
              <a:t>Brief instructions based on condition: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Online, through voice-recording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en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3BF0956-2815-464B-91F6-772D3007B087}"/>
              </a:ext>
            </a:extLst>
          </p:cNvPr>
          <p:cNvSpPr txBox="1"/>
          <p:nvPr/>
        </p:nvSpPr>
        <p:spPr>
          <a:xfrm>
            <a:off x="2113415" y="3761953"/>
            <a:ext cx="7968343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nl-NL" dirty="0"/>
              <a:t>NARRATIVE: Vertel het verhaal van Maria’s trip van gisteren naar het winkelcentrum. Begin met: “Er was eens…”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009C09D-22BD-4349-AF09-C94D1907E2F4}"/>
              </a:ext>
            </a:extLst>
          </p:cNvPr>
          <p:cNvSpPr txBox="1"/>
          <p:nvPr/>
        </p:nvSpPr>
        <p:spPr>
          <a:xfrm>
            <a:off x="2113414" y="4404929"/>
            <a:ext cx="7968343" cy="5539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nl-NL" dirty="0"/>
              <a:t>NON-NARRATIVE: Som de activiteiten van Maria’s trip van gisteren naar het winkelcentrum op.</a:t>
            </a:r>
          </a:p>
        </p:txBody>
      </p:sp>
    </p:spTree>
    <p:extLst>
      <p:ext uri="{BB962C8B-B14F-4D97-AF65-F5344CB8AC3E}">
        <p14:creationId xmlns:p14="http://schemas.microsoft.com/office/powerpoint/2010/main" val="3361493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71F8F-C6AF-4574-8B2E-B0D4C25DE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Predictions</a:t>
            </a:r>
            <a:endParaRPr lang="en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2C4102-67E1-431B-AECE-44FCF480B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DBF95-2D75-4F44-8C10-DF5DCCF4E89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3B827FD-76E4-BB46-96BA-7D1615AFEADA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C36C9-9E54-44B8-835E-E371BA7009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OVT/VTT </a:t>
            </a:r>
            <a:r>
              <a:rPr lang="nl-NL" dirty="0" err="1"/>
              <a:t>alternations</a:t>
            </a:r>
            <a:r>
              <a:rPr lang="nl-NL" dirty="0"/>
              <a:t> in Dutch</a:t>
            </a:r>
            <a:endParaRPr lang="en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61D0C3-FD23-478C-B8CE-6F31CC1690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Participants will produce OVT in narrative condition.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VTT will be preferred in non-narrative context (for event verbs).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2583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BFE1040-A475-4A2C-AA83-BF527B5AA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5"/>
            <a:ext cx="7559675" cy="1253617"/>
          </a:xfrm>
        </p:spPr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48B38EF7-9A15-49ED-A381-E5DAA9F7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88A93-E4AE-428B-9D63-5906CCDEDB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B0140F-113A-1D43-BFCA-32F4F9E42683}" type="datetime1">
              <a:rPr lang="nl-NL" smtClean="0"/>
              <a:pPr>
                <a:spcAft>
                  <a:spcPts val="600"/>
                </a:spcAft>
              </a:pPr>
              <a:t>10-02-2022</a:t>
            </a:fld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E03C631-6392-41A5-9B7D-31BDEDB3A7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702" y="6155901"/>
            <a:ext cx="5905012" cy="399492"/>
          </a:xfrm>
        </p:spPr>
        <p:txBody>
          <a:bodyPr/>
          <a:lstStyle/>
          <a:p>
            <a:r>
              <a:rPr lang="nl-NL" dirty="0"/>
              <a:t>OVT/VTT </a:t>
            </a:r>
            <a:r>
              <a:rPr lang="nl-NL" dirty="0" err="1"/>
              <a:t>alternations</a:t>
            </a:r>
            <a:r>
              <a:rPr lang="nl-NL" dirty="0"/>
              <a:t> in Dutch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FAFFC03-4ACB-4A36-BD38-527DB231A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450593"/>
            <a:ext cx="7559675" cy="3443316"/>
          </a:xfrm>
        </p:spPr>
        <p:txBody>
          <a:bodyPr/>
          <a:lstStyle/>
          <a:p>
            <a:r>
              <a:rPr lang="en-US" b="1" dirty="0"/>
              <a:t>All verbs were </a:t>
            </a:r>
            <a:r>
              <a:rPr lang="en-US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coded</a:t>
            </a:r>
            <a:r>
              <a:rPr lang="en-US" b="1" dirty="0"/>
              <a:t> for </a:t>
            </a:r>
            <a:r>
              <a:rPr lang="en-US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tense marker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Two independent annotators </a:t>
            </a:r>
            <a:r>
              <a:rPr lang="en-US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coded</a:t>
            </a:r>
            <a:r>
              <a:rPr lang="en-US" b="1" dirty="0"/>
              <a:t> all verbs for </a:t>
            </a:r>
            <a:r>
              <a:rPr lang="en-US" b="1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lexical/predicational aspect</a:t>
            </a:r>
          </a:p>
          <a:p>
            <a:pPr lvl="1"/>
            <a:r>
              <a:rPr lang="en-US" b="1" dirty="0"/>
              <a:t>State/event/(unbounded) activity</a:t>
            </a:r>
          </a:p>
          <a:p>
            <a:pPr lvl="1"/>
            <a:endParaRPr lang="en-US" b="1" dirty="0"/>
          </a:p>
          <a:p>
            <a:r>
              <a:rPr lang="en-US" b="1" dirty="0"/>
              <a:t>Relative frequencies comparison to account for length differences between the conditions/participants</a:t>
            </a:r>
          </a:p>
        </p:txBody>
      </p:sp>
    </p:spTree>
    <p:extLst>
      <p:ext uri="{BB962C8B-B14F-4D97-AF65-F5344CB8AC3E}">
        <p14:creationId xmlns:p14="http://schemas.microsoft.com/office/powerpoint/2010/main" val="3398251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D8D97D-A89A-4D52-8745-5DB125B96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140F-113A-1D43-BFCA-32F4F9E42683}" type="datetime1">
              <a:rPr lang="nl-NL" smtClean="0"/>
              <a:t>10-02-2022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0F4A-1CCD-477A-A092-8952A367C4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BAD15-37D2-48BC-8D33-C89E9A1B09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5B3FAB-332D-4818-879C-4780719A34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3944D8-E1C7-432B-9007-84406BF3D4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0008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81221ADC-760C-3A45-9FAE-1F29EBB91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4246081"/>
              </p:ext>
            </p:extLst>
          </p:nvPr>
        </p:nvGraphicFramePr>
        <p:xfrm>
          <a:off x="1738089" y="499056"/>
          <a:ext cx="8718996" cy="585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8754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5B97B95A-E80F-5546-9996-563CB9921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969550"/>
              </p:ext>
            </p:extLst>
          </p:nvPr>
        </p:nvGraphicFramePr>
        <p:xfrm>
          <a:off x="2032529" y="718961"/>
          <a:ext cx="8130117" cy="542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00247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4D57D0C5-3A4B-734E-BAA6-151EFBCB1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588437"/>
              </p:ext>
            </p:extLst>
          </p:nvPr>
        </p:nvGraphicFramePr>
        <p:xfrm>
          <a:off x="1796043" y="434662"/>
          <a:ext cx="8603087" cy="5988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2129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5B97B95A-E80F-5546-9996-563CB9921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712179"/>
              </p:ext>
            </p:extLst>
          </p:nvPr>
        </p:nvGraphicFramePr>
        <p:xfrm>
          <a:off x="2032529" y="718961"/>
          <a:ext cx="8130117" cy="5420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6120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D97DFE-CC15-447F-8C12-6357CFFB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140F-113A-1D43-BFCA-32F4F9E42683}" type="datetime1">
              <a:rPr lang="nl-NL" smtClean="0"/>
              <a:t>10-02-2022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292AE-CA87-4D0C-A66C-FFB49AF56F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DA263-4B8B-436F-8794-E38BA09D93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CAC0D6-AED9-4FAD-B6F3-3ED4EF809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NL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401687-37E5-4565-AEB1-D2248D966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1137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8D0D7C-4688-41FB-8799-53CFF8A7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140F-113A-1D43-BFCA-32F4F9E42683}" type="datetime1">
              <a:rPr lang="nl-NL" smtClean="0"/>
              <a:t>10-02-2022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EE2F1C-49AC-4BC5-9FA6-35804A05A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22007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BFE1040-A475-4A2C-AA83-BF527B5AA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5"/>
            <a:ext cx="7990032" cy="1253617"/>
          </a:xfrm>
        </p:spPr>
        <p:txBody>
          <a:bodyPr/>
          <a:lstStyle/>
          <a:p>
            <a:r>
              <a:rPr lang="en-US" dirty="0"/>
              <a:t>On VTT/OVT use in narrative/non-narrative contexts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48B38EF7-9A15-49ED-A381-E5DAA9F7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88A93-E4AE-428B-9D63-5906CCDEDB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B0140F-113A-1D43-BFCA-32F4F9E42683}" type="datetime1">
              <a:rPr lang="nl-NL" smtClean="0"/>
              <a:pPr>
                <a:spcAft>
                  <a:spcPts val="600"/>
                </a:spcAft>
              </a:pPr>
              <a:t>10-02-2022</a:t>
            </a:fld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E03C631-6392-41A5-9B7D-31BDEDB3A7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702" y="6155901"/>
            <a:ext cx="5905012" cy="399492"/>
          </a:xfrm>
        </p:spPr>
        <p:txBody>
          <a:bodyPr/>
          <a:lstStyle/>
          <a:p>
            <a:r>
              <a:rPr lang="nl-NL" dirty="0"/>
              <a:t>OVT/VTT </a:t>
            </a:r>
            <a:r>
              <a:rPr lang="nl-NL" dirty="0" err="1"/>
              <a:t>alternations</a:t>
            </a:r>
            <a:r>
              <a:rPr lang="nl-NL" dirty="0"/>
              <a:t> in Dutch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FAFFC03-4ACB-4A36-BD38-527DB231A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450593"/>
            <a:ext cx="7559675" cy="3443316"/>
          </a:xfrm>
        </p:spPr>
        <p:txBody>
          <a:bodyPr/>
          <a:lstStyle/>
          <a:p>
            <a:r>
              <a:rPr lang="en-US" dirty="0"/>
              <a:t>Dutch VTT </a:t>
            </a:r>
            <a:r>
              <a:rPr lang="en-US" b="1" dirty="0"/>
              <a:t>resists narrative use</a:t>
            </a:r>
            <a:r>
              <a:rPr lang="en-US" dirty="0"/>
              <a:t>: events (accomplishments, achievements and bounded activities) that are integrated into a </a:t>
            </a:r>
            <a:r>
              <a:rPr lang="en-US" b="1" dirty="0"/>
              <a:t>sequence</a:t>
            </a:r>
            <a:r>
              <a:rPr lang="en-US" dirty="0"/>
              <a:t> that follow each other in time ban its use, and the OVT must be used. </a:t>
            </a:r>
          </a:p>
          <a:p>
            <a:endParaRPr lang="en-US" dirty="0"/>
          </a:p>
          <a:p>
            <a:r>
              <a:rPr lang="en-US" dirty="0"/>
              <a:t>Within </a:t>
            </a:r>
            <a:r>
              <a:rPr lang="en-US" b="1" dirty="0"/>
              <a:t>non-narrative contexts</a:t>
            </a:r>
            <a:r>
              <a:rPr lang="en-US" dirty="0"/>
              <a:t>, on the other hand, only the Dutch VTT is used (for events and activities).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085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C4CEC94-720F-E842-B0F0-2A02233AD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140F-113A-1D43-BFCA-32F4F9E42683}" type="datetime1">
              <a:rPr lang="nl-NL" smtClean="0"/>
              <a:t>10-02-2022</a:t>
            </a:fld>
            <a:endParaRPr lang="en-GB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A3611A-5F92-7048-964D-A8D5049966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14FA0D-7304-AF41-AE3B-C3D56C1966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921846B-A994-FC42-B126-214D0C3EB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Conclusion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53C675F-D123-AD4B-BED2-49A4833C73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081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BFE1040-A475-4A2C-AA83-BF527B5AA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5"/>
            <a:ext cx="7559675" cy="1253617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48B38EF7-9A15-49ED-A381-E5DAA9F7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88A93-E4AE-428B-9D63-5906CCDEDB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B0140F-113A-1D43-BFCA-32F4F9E42683}" type="datetime1">
              <a:rPr lang="nl-NL" smtClean="0"/>
              <a:pPr>
                <a:spcAft>
                  <a:spcPts val="600"/>
                </a:spcAft>
              </a:pPr>
              <a:t>10-02-2022</a:t>
            </a:fld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E03C631-6392-41A5-9B7D-31BDEDB3A7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702" y="6155901"/>
            <a:ext cx="5905012" cy="399492"/>
          </a:xfrm>
        </p:spPr>
        <p:txBody>
          <a:bodyPr/>
          <a:lstStyle/>
          <a:p>
            <a:r>
              <a:rPr lang="nl-NL" dirty="0"/>
              <a:t>OVT/VTT </a:t>
            </a:r>
            <a:r>
              <a:rPr lang="nl-NL" dirty="0" err="1"/>
              <a:t>alternations</a:t>
            </a:r>
            <a:r>
              <a:rPr lang="nl-NL" dirty="0"/>
              <a:t> in Dutch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FAFFC03-4ACB-4A36-BD38-527DB231A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450593"/>
            <a:ext cx="7559675" cy="3443316"/>
          </a:xfrm>
        </p:spPr>
        <p:txBody>
          <a:bodyPr/>
          <a:lstStyle/>
          <a:p>
            <a:r>
              <a:rPr lang="en-US" b="1" dirty="0"/>
              <a:t>The narration/non-narration contrast is at play in the distribution of OVT/VTT use in Dutch.</a:t>
            </a:r>
          </a:p>
          <a:p>
            <a:r>
              <a:rPr lang="en-US" b="1" dirty="0"/>
              <a:t>Discourse register constraints are part and parcel of the semantics (and use conditions) of Perfect markers.</a:t>
            </a:r>
          </a:p>
          <a:p>
            <a:r>
              <a:rPr lang="en-US" b="1" dirty="0"/>
              <a:t>Experimental tasks can provide converging evidence to generalizations obtained from parallel corpora-methods.</a:t>
            </a:r>
          </a:p>
        </p:txBody>
      </p:sp>
    </p:spTree>
    <p:extLst>
      <p:ext uri="{BB962C8B-B14F-4D97-AF65-F5344CB8AC3E}">
        <p14:creationId xmlns:p14="http://schemas.microsoft.com/office/powerpoint/2010/main" val="51119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BFE1040-A475-4A2C-AA83-BF527B5AA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5"/>
            <a:ext cx="7559675" cy="1253617"/>
          </a:xfrm>
        </p:spPr>
        <p:txBody>
          <a:bodyPr/>
          <a:lstStyle/>
          <a:p>
            <a:r>
              <a:rPr lang="en-US" dirty="0"/>
              <a:t>Moving forward…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48B38EF7-9A15-49ED-A381-E5DAA9F7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A88A93-E4AE-428B-9D63-5906CCDEDB7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B0140F-113A-1D43-BFCA-32F4F9E42683}" type="datetime1">
              <a:rPr lang="nl-NL" smtClean="0"/>
              <a:pPr>
                <a:spcAft>
                  <a:spcPts val="600"/>
                </a:spcAft>
              </a:pPr>
              <a:t>10-02-2022</a:t>
            </a:fld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E03C631-6392-41A5-9B7D-31BDEDB3A7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702" y="6155901"/>
            <a:ext cx="5905012" cy="399492"/>
          </a:xfrm>
        </p:spPr>
        <p:txBody>
          <a:bodyPr/>
          <a:lstStyle/>
          <a:p>
            <a:r>
              <a:rPr lang="nl-NL" dirty="0"/>
              <a:t>OVT/VTT </a:t>
            </a:r>
            <a:r>
              <a:rPr lang="nl-NL" dirty="0" err="1"/>
              <a:t>alternations</a:t>
            </a:r>
            <a:r>
              <a:rPr lang="nl-NL" dirty="0"/>
              <a:t> in Dutch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FAFFC03-4ACB-4A36-BD38-527DB231A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450593"/>
            <a:ext cx="7559675" cy="3443316"/>
          </a:xfrm>
        </p:spPr>
        <p:txBody>
          <a:bodyPr/>
          <a:lstStyle/>
          <a:p>
            <a:r>
              <a:rPr lang="en-US" dirty="0"/>
              <a:t>Try slightly different experimental prompts:</a:t>
            </a:r>
          </a:p>
          <a:p>
            <a:pPr lvl="1"/>
            <a:r>
              <a:rPr lang="en-US" dirty="0"/>
              <a:t>Not give starting sentence &gt;&gt; but might be too open-ended.</a:t>
            </a:r>
          </a:p>
          <a:p>
            <a:pPr lvl="1"/>
            <a:r>
              <a:rPr lang="en-US" dirty="0"/>
              <a:t>Start with: “</a:t>
            </a:r>
            <a:r>
              <a:rPr lang="en-US" dirty="0" err="1"/>
              <a:t>Tijdens</a:t>
            </a:r>
            <a:r>
              <a:rPr lang="en-US" dirty="0"/>
              <a:t>…” (non-narrative) vs. “Op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dag</a:t>
            </a:r>
            <a:r>
              <a:rPr lang="en-US" dirty="0"/>
              <a:t>…” (narrative) to avoid any tense marker.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767031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34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4F372A9D-FADA-485D-90D5-D4E94F9A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96EA9-7F41-45BF-9CC9-090F7E0663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B0140F-113A-1D43-BFCA-32F4F9E42683}" type="datetime1">
              <a:rPr lang="nl-NL" smtClean="0"/>
              <a:pPr>
                <a:spcAft>
                  <a:spcPts val="600"/>
                </a:spcAft>
              </a:pPr>
              <a:t>10-02-2022</a:t>
            </a:fld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103CA4-0D4D-4D9B-AE08-4016BC70C5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702" y="6155901"/>
            <a:ext cx="5905012" cy="399492"/>
          </a:xfrm>
        </p:spPr>
        <p:txBody>
          <a:bodyPr/>
          <a:lstStyle/>
          <a:p>
            <a:r>
              <a:rPr lang="nl-NL" dirty="0"/>
              <a:t>OVT/VTT </a:t>
            </a:r>
            <a:r>
              <a:rPr lang="nl-NL" dirty="0" err="1"/>
              <a:t>alternations</a:t>
            </a:r>
            <a:r>
              <a:rPr lang="nl-NL" dirty="0"/>
              <a:t> in Dutch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7AFB35-17FA-46ED-BE08-51CB68137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85" y="3255139"/>
            <a:ext cx="5677991" cy="1620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FC96F2-4FE3-4448-B1F7-B8DE2AA46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85" y="1353463"/>
            <a:ext cx="4141005" cy="107974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294C963-563C-472D-8830-DC21C18EA43B}"/>
              </a:ext>
            </a:extLst>
          </p:cNvPr>
          <p:cNvSpPr/>
          <p:nvPr/>
        </p:nvSpPr>
        <p:spPr>
          <a:xfrm>
            <a:off x="2436312" y="3789123"/>
            <a:ext cx="1045924" cy="582461"/>
          </a:xfrm>
          <a:prstGeom prst="ellipse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1051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4F372A9D-FADA-485D-90D5-D4E94F9A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96EA9-7F41-45BF-9CC9-090F7E0663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B0140F-113A-1D43-BFCA-32F4F9E42683}" type="datetime1">
              <a:rPr lang="nl-NL" smtClean="0"/>
              <a:pPr>
                <a:spcAft>
                  <a:spcPts val="600"/>
                </a:spcAft>
              </a:pPr>
              <a:t>10-02-2022</a:t>
            </a:fld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103CA4-0D4D-4D9B-AE08-4016BC70C5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702" y="6155901"/>
            <a:ext cx="5905012" cy="399492"/>
          </a:xfrm>
        </p:spPr>
        <p:txBody>
          <a:bodyPr/>
          <a:lstStyle/>
          <a:p>
            <a:r>
              <a:rPr lang="nl-NL" dirty="0"/>
              <a:t>OVT/VTT </a:t>
            </a:r>
            <a:r>
              <a:rPr lang="nl-NL" dirty="0" err="1"/>
              <a:t>alternations</a:t>
            </a:r>
            <a:r>
              <a:rPr lang="nl-NL" dirty="0"/>
              <a:t> in Dutch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3A29C8-ACCE-45A4-9752-4204EF4EC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343" y="1250345"/>
            <a:ext cx="7156754" cy="399746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F86B01-1515-4613-876F-64B97FF5B224}"/>
              </a:ext>
            </a:extLst>
          </p:cNvPr>
          <p:cNvSpPr/>
          <p:nvPr/>
        </p:nvSpPr>
        <p:spPr>
          <a:xfrm>
            <a:off x="6249938" y="3818809"/>
            <a:ext cx="3732245" cy="15333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2900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4F372A9D-FADA-485D-90D5-D4E94F9A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396EA9-7F41-45BF-9CC9-090F7E0663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B0140F-113A-1D43-BFCA-32F4F9E42683}" type="datetime1">
              <a:rPr lang="nl-NL" smtClean="0"/>
              <a:pPr>
                <a:spcAft>
                  <a:spcPts val="600"/>
                </a:spcAft>
              </a:pPr>
              <a:t>10-02-2022</a:t>
            </a:fld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103CA4-0D4D-4D9B-AE08-4016BC70C5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702" y="6155901"/>
            <a:ext cx="5905012" cy="399492"/>
          </a:xfrm>
        </p:spPr>
        <p:txBody>
          <a:bodyPr/>
          <a:lstStyle/>
          <a:p>
            <a:r>
              <a:rPr lang="nl-NL" dirty="0"/>
              <a:t>OVT/VTT </a:t>
            </a:r>
            <a:r>
              <a:rPr lang="nl-NL" dirty="0" err="1"/>
              <a:t>alternations</a:t>
            </a:r>
            <a:r>
              <a:rPr lang="nl-NL" dirty="0"/>
              <a:t> in Dutch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87AFB35-17FA-46ED-BE08-51CB68137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85" y="3255139"/>
            <a:ext cx="5677991" cy="1620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FC96F2-4FE3-4448-B1F7-B8DE2AA46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85" y="1353463"/>
            <a:ext cx="4141005" cy="10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0AD88-7F0C-4F21-9A15-D5D39E070D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3B827FD-76E4-BB46-96BA-7D1615AFEADA}" type="datetime1">
              <a:rPr lang="nl-NL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10-02-2022</a:t>
            </a:fld>
            <a:endParaRPr lang="en-US" sz="90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F7E983E-7C4A-41D6-9E27-CD8B3637B8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78214" y="5800328"/>
            <a:ext cx="5038747" cy="19972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9879333-E020-42AA-83FE-CAA15B79AF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8225" y="6017497"/>
            <a:ext cx="5038725" cy="27059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B6193C79-45CD-49D1-BC5E-4C74502C0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91" y="1196750"/>
            <a:ext cx="11374639" cy="4603578"/>
          </a:xfrm>
        </p:spPr>
        <p:txBody>
          <a:bodyPr/>
          <a:lstStyle/>
          <a:p>
            <a:r>
              <a:rPr lang="en-US" dirty="0"/>
              <a:t>Current Study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0D26D9A-4CD2-4E85-915C-F1C155E32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75859" y="501834"/>
            <a:ext cx="7008532" cy="22710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D205CD26-CD87-4742-A6ED-8579A939D7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8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DD954917-48DB-484E-80B5-F5A22EEB8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7750" y="1196975"/>
            <a:ext cx="7559675" cy="1253617"/>
          </a:xfrm>
        </p:spPr>
        <p:txBody>
          <a:bodyPr/>
          <a:lstStyle/>
          <a:p>
            <a:r>
              <a:rPr lang="en-US" dirty="0"/>
              <a:t>Aim, Research Question &amp; Hypothesis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8A3CCB88-30CB-4740-8BB5-FE575D4C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3920" y="6153579"/>
            <a:ext cx="636727" cy="374400"/>
          </a:xfr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B69E1-8947-4C1C-AA39-FFE71DB3E66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0307782" y="6157899"/>
            <a:ext cx="836138" cy="3700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BB0140F-113A-1D43-BFCA-32F4F9E42683}" type="datetime1">
              <a:rPr lang="nl-NL" smtClean="0"/>
              <a:pPr>
                <a:spcAft>
                  <a:spcPts val="600"/>
                </a:spcAft>
              </a:pPr>
              <a:t>10-02-2022</a:t>
            </a:fld>
            <a:endParaRPr lang="en-GB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260115C-4439-4F9B-B92D-1BF8FAA9B6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84702" y="6155901"/>
            <a:ext cx="5905012" cy="399492"/>
          </a:xfrm>
        </p:spPr>
        <p:txBody>
          <a:bodyPr/>
          <a:lstStyle/>
          <a:p>
            <a:r>
              <a:rPr lang="nl-NL" dirty="0"/>
              <a:t>OVT/VTT </a:t>
            </a:r>
            <a:r>
              <a:rPr lang="nl-NL" dirty="0" err="1"/>
              <a:t>alternations</a:t>
            </a:r>
            <a:r>
              <a:rPr lang="nl-NL" dirty="0"/>
              <a:t> in Dutch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A88B22C-C7C2-408E-BAE7-7D89C0B91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17750" y="2450593"/>
            <a:ext cx="7559675" cy="3443316"/>
          </a:xfrm>
        </p:spPr>
        <p:txBody>
          <a:bodyPr/>
          <a:lstStyle/>
          <a:p>
            <a:r>
              <a:rPr lang="en-US" b="1" dirty="0"/>
              <a:t>Goal: </a:t>
            </a:r>
            <a:r>
              <a:rPr lang="en-US" dirty="0"/>
              <a:t>Experimentally confirming the VTT resists narrative use</a:t>
            </a:r>
          </a:p>
          <a:p>
            <a:endParaRPr lang="en-US" dirty="0"/>
          </a:p>
          <a:p>
            <a:r>
              <a:rPr lang="en-US" b="1" dirty="0"/>
              <a:t>Question: </a:t>
            </a:r>
            <a:r>
              <a:rPr lang="en-US" dirty="0"/>
              <a:t>To what extent does the Dutch VTT resist narrative use?</a:t>
            </a:r>
          </a:p>
          <a:p>
            <a:endParaRPr lang="en-US" dirty="0"/>
          </a:p>
          <a:p>
            <a:r>
              <a:rPr lang="en-US" b="1" dirty="0"/>
              <a:t>Hypothesis: </a:t>
            </a:r>
            <a:r>
              <a:rPr lang="en-US" dirty="0"/>
              <a:t>Following previous studies it is expected VTT resists narrative use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443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6D758-9636-4A81-A7C1-76B12EF6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5375" y="512910"/>
            <a:ext cx="1853435" cy="2160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23B827FD-76E4-BB46-96BA-7D1615AFEADA}" type="datetime1">
              <a:rPr lang="nl-NL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10-02-2022</a:t>
            </a:fld>
            <a:endParaRPr lang="en-US" sz="90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1FDC89-32AE-46F3-A6D5-DAA0BC0FD5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78214" y="5800328"/>
            <a:ext cx="5038747" cy="199729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553E360-B5AF-4A8C-8192-DE25B99321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78225" y="6017497"/>
            <a:ext cx="5038725" cy="27059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CFAD89AD-5024-4482-BCBB-ED2A92F69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291" y="1196750"/>
            <a:ext cx="11374639" cy="4603578"/>
          </a:xfrm>
        </p:spPr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94BA3899-3F96-417F-A325-48759D6E7A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43920" y="6153579"/>
            <a:ext cx="636727" cy="37440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2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B2EAFCE-28B0-47FD-99BA-75D6F6DBCB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numCol="2"/>
          <a:lstStyle/>
          <a:p>
            <a:r>
              <a:rPr lang="en-US" dirty="0"/>
              <a:t>Participants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Materials</a:t>
            </a:r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4A06A6-B86E-4C9A-9876-4A5CB65A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5A625F-E1EF-4590-AFA5-B91A952C92F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A181F1F5-9D59-D74E-BB09-11CEE73B4FED}" type="datetime1">
              <a:rPr lang="nl-NL" smtClean="0"/>
              <a:pPr/>
              <a:t>10-02-2022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276888-8502-4251-AD3F-204C69856C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OVT/VTT alternations in Dutch</a:t>
            </a:r>
            <a:endParaRPr lang="en-NL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AE09A7-9359-4A68-BA6A-AD87BAB953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16556" y="2450592"/>
            <a:ext cx="8991226" cy="3443316"/>
          </a:xfrm>
        </p:spPr>
        <p:txBody>
          <a:bodyPr numCol="2"/>
          <a:lstStyle/>
          <a:p>
            <a:pPr>
              <a:lnSpc>
                <a:spcPct val="150000"/>
              </a:lnSpc>
            </a:pPr>
            <a:r>
              <a:rPr lang="en-US" dirty="0"/>
              <a:t>N = 10</a:t>
            </a:r>
          </a:p>
          <a:p>
            <a:pPr>
              <a:lnSpc>
                <a:spcPct val="150000"/>
              </a:lnSpc>
            </a:pPr>
            <a:r>
              <a:rPr lang="en-US" dirty="0"/>
              <a:t>Students age 19-24</a:t>
            </a:r>
          </a:p>
          <a:p>
            <a:pPr>
              <a:lnSpc>
                <a:spcPct val="150000"/>
              </a:lnSpc>
            </a:pPr>
            <a:r>
              <a:rPr lang="en-US" dirty="0"/>
              <a:t>Native speakers of Dutch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nl-NL" dirty="0"/>
              <a:t>Picture-</a:t>
            </a:r>
            <a:r>
              <a:rPr lang="nl-NL" dirty="0" err="1"/>
              <a:t>based</a:t>
            </a:r>
            <a:r>
              <a:rPr lang="nl-NL" dirty="0"/>
              <a:t> storytelling </a:t>
            </a:r>
            <a:r>
              <a:rPr lang="nl-NL" dirty="0" err="1"/>
              <a:t>task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Cartoons of 6 frames</a:t>
            </a:r>
          </a:p>
          <a:p>
            <a:pPr>
              <a:lnSpc>
                <a:spcPct val="150000"/>
              </a:lnSpc>
            </a:pPr>
            <a:r>
              <a:rPr lang="nl-NL" dirty="0"/>
              <a:t>Brief </a:t>
            </a:r>
            <a:r>
              <a:rPr lang="nl-NL" dirty="0" err="1"/>
              <a:t>instructions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25483151"/>
      </p:ext>
    </p:extLst>
  </p:cSld>
  <p:clrMapOvr>
    <a:masterClrMapping/>
  </p:clrMapOvr>
</p:sld>
</file>

<file path=ppt/theme/theme1.xml><?xml version="1.0" encoding="utf-8"?>
<a:theme xmlns:a="http://schemas.openxmlformats.org/drawingml/2006/main" name="Utrecht University">
  <a:themeElements>
    <a:clrScheme name="Utrecht University">
      <a:dk1>
        <a:srgbClr val="000000"/>
      </a:dk1>
      <a:lt1>
        <a:srgbClr val="FFFFFF"/>
      </a:lt1>
      <a:dk2>
        <a:srgbClr val="C00935"/>
      </a:dk2>
      <a:lt2>
        <a:srgbClr val="D9D9D9"/>
      </a:lt2>
      <a:accent1>
        <a:srgbClr val="FFCD00"/>
      </a:accent1>
      <a:accent2>
        <a:srgbClr val="DD9562"/>
      </a:accent2>
      <a:accent3>
        <a:srgbClr val="911D56"/>
      </a:accent3>
      <a:accent4>
        <a:srgbClr val="63A593"/>
      </a:accent4>
      <a:accent5>
        <a:srgbClr val="161D41"/>
      </a:accent5>
      <a:accent6>
        <a:srgbClr val="6686C3"/>
      </a:accent6>
      <a:hlink>
        <a:srgbClr val="52287F"/>
      </a:hlink>
      <a:folHlink>
        <a:srgbClr val="623E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9" id="{1C91B53F-0515-CD4C-BDF3-5CB91B663EE6}" vid="{2F9691A8-09BA-8840-B983-5B23D82ED07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uu_powerpoint_template_EN_2021_logofied_footer</Template>
  <TotalTime>544</TotalTime>
  <Words>593</Words>
  <Application>Microsoft Macintosh PowerPoint</Application>
  <PresentationFormat>Custom</PresentationFormat>
  <Paragraphs>126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Open Sans</vt:lpstr>
      <vt:lpstr>Verdana</vt:lpstr>
      <vt:lpstr>Open Sans Light</vt:lpstr>
      <vt:lpstr>Merriweather Regular</vt:lpstr>
      <vt:lpstr>Merriweather Light</vt:lpstr>
      <vt:lpstr>Calibri</vt:lpstr>
      <vt:lpstr>Utrecht University</vt:lpstr>
      <vt:lpstr>OVT/VTT alternations in Dutch: from corpora to experiment</vt:lpstr>
      <vt:lpstr>Background</vt:lpstr>
      <vt:lpstr>PowerPoint Presentation</vt:lpstr>
      <vt:lpstr>PowerPoint Presentation</vt:lpstr>
      <vt:lpstr>PowerPoint Presentation</vt:lpstr>
      <vt:lpstr>Current Study</vt:lpstr>
      <vt:lpstr>Aim, Research Question &amp; Hypothesis</vt:lpstr>
      <vt:lpstr>Methodology</vt:lpstr>
      <vt:lpstr>Participants   Materials</vt:lpstr>
      <vt:lpstr>PowerPoint Presentation</vt:lpstr>
      <vt:lpstr>Procedure</vt:lpstr>
      <vt:lpstr>Predictions</vt:lpstr>
      <vt:lpstr>Analysis</vt:lpstr>
      <vt:lpstr>Results</vt:lpstr>
      <vt:lpstr>PowerPoint Presentation</vt:lpstr>
      <vt:lpstr>PowerPoint Presentation</vt:lpstr>
      <vt:lpstr>PowerPoint Presentation</vt:lpstr>
      <vt:lpstr>PowerPoint Presentation</vt:lpstr>
      <vt:lpstr>Discussion</vt:lpstr>
      <vt:lpstr>On VTT/OVT use in narrative/non-narrative contexts</vt:lpstr>
      <vt:lpstr>Conclusion</vt:lpstr>
      <vt:lpstr>Conclusions</vt:lpstr>
      <vt:lpstr>Moving forward…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OVT/VTT alternations in Dutch narrative discourse</dc:title>
  <dc:subject/>
  <dc:creator>Anna Marije Buren</dc:creator>
  <cp:keywords/>
  <dc:description/>
  <cp:lastModifiedBy>Fuchs, Martin</cp:lastModifiedBy>
  <cp:revision>12</cp:revision>
  <dcterms:created xsi:type="dcterms:W3CDTF">2022-01-25T07:51:07Z</dcterms:created>
  <dcterms:modified xsi:type="dcterms:W3CDTF">2022-02-10T11:39:35Z</dcterms:modified>
  <cp:category/>
</cp:coreProperties>
</file>