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3" r:id="rId1"/>
  </p:sldMasterIdLst>
  <p:notesMasterIdLst>
    <p:notesMasterId r:id="rId82"/>
  </p:notesMasterIdLst>
  <p:sldIdLst>
    <p:sldId id="256" r:id="rId2"/>
    <p:sldId id="819" r:id="rId3"/>
    <p:sldId id="820" r:id="rId4"/>
    <p:sldId id="822" r:id="rId5"/>
    <p:sldId id="825" r:id="rId6"/>
    <p:sldId id="261" r:id="rId7"/>
    <p:sldId id="266" r:id="rId8"/>
    <p:sldId id="275" r:id="rId9"/>
    <p:sldId id="823" r:id="rId10"/>
    <p:sldId id="276" r:id="rId11"/>
    <p:sldId id="278" r:id="rId12"/>
    <p:sldId id="824" r:id="rId13"/>
    <p:sldId id="367" r:id="rId14"/>
    <p:sldId id="827" r:id="rId15"/>
    <p:sldId id="828" r:id="rId16"/>
    <p:sldId id="829" r:id="rId17"/>
    <p:sldId id="830" r:id="rId18"/>
    <p:sldId id="831" r:id="rId19"/>
    <p:sldId id="832" r:id="rId20"/>
    <p:sldId id="639" r:id="rId21"/>
    <p:sldId id="833" r:id="rId22"/>
    <p:sldId id="893" r:id="rId23"/>
    <p:sldId id="894" r:id="rId24"/>
    <p:sldId id="895" r:id="rId25"/>
    <p:sldId id="896" r:id="rId26"/>
    <p:sldId id="897" r:id="rId27"/>
    <p:sldId id="898" r:id="rId28"/>
    <p:sldId id="899" r:id="rId29"/>
    <p:sldId id="900" r:id="rId30"/>
    <p:sldId id="901" r:id="rId31"/>
    <p:sldId id="902" r:id="rId32"/>
    <p:sldId id="859" r:id="rId33"/>
    <p:sldId id="860" r:id="rId34"/>
    <p:sldId id="641" r:id="rId35"/>
    <p:sldId id="642" r:id="rId36"/>
    <p:sldId id="295" r:id="rId37"/>
    <p:sldId id="862" r:id="rId38"/>
    <p:sldId id="903" r:id="rId39"/>
    <p:sldId id="904" r:id="rId40"/>
    <p:sldId id="872" r:id="rId41"/>
    <p:sldId id="908" r:id="rId42"/>
    <p:sldId id="905" r:id="rId43"/>
    <p:sldId id="873" r:id="rId44"/>
    <p:sldId id="909" r:id="rId45"/>
    <p:sldId id="906" r:id="rId46"/>
    <p:sldId id="874" r:id="rId47"/>
    <p:sldId id="910" r:id="rId48"/>
    <p:sldId id="907" r:id="rId49"/>
    <p:sldId id="875" r:id="rId50"/>
    <p:sldId id="911" r:id="rId51"/>
    <p:sldId id="877" r:id="rId52"/>
    <p:sldId id="878" r:id="rId53"/>
    <p:sldId id="855" r:id="rId54"/>
    <p:sldId id="303" r:id="rId55"/>
    <p:sldId id="523" r:id="rId56"/>
    <p:sldId id="863" r:id="rId57"/>
    <p:sldId id="866" r:id="rId58"/>
    <p:sldId id="879" r:id="rId59"/>
    <p:sldId id="880" r:id="rId60"/>
    <p:sldId id="864" r:id="rId61"/>
    <p:sldId id="867" r:id="rId62"/>
    <p:sldId id="882" r:id="rId63"/>
    <p:sldId id="883" r:id="rId64"/>
    <p:sldId id="881" r:id="rId65"/>
    <p:sldId id="884" r:id="rId66"/>
    <p:sldId id="886" r:id="rId67"/>
    <p:sldId id="868" r:id="rId68"/>
    <p:sldId id="426" r:id="rId69"/>
    <p:sldId id="892" r:id="rId70"/>
    <p:sldId id="887" r:id="rId71"/>
    <p:sldId id="888" r:id="rId72"/>
    <p:sldId id="889" r:id="rId73"/>
    <p:sldId id="890" r:id="rId74"/>
    <p:sldId id="871" r:id="rId75"/>
    <p:sldId id="891" r:id="rId76"/>
    <p:sldId id="865" r:id="rId77"/>
    <p:sldId id="271" r:id="rId78"/>
    <p:sldId id="272" r:id="rId79"/>
    <p:sldId id="274" r:id="rId80"/>
    <p:sldId id="870"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chs, Martin" initials="FM" lastIdx="2" clrIdx="0">
    <p:extLst>
      <p:ext uri="{19B8F6BF-5375-455C-9EA6-DF929625EA0E}">
        <p15:presenceInfo xmlns:p15="http://schemas.microsoft.com/office/powerpoint/2012/main" userId="S::martin.fuchs@yale.edu::4d0d9c4e-c981-43fb-bd98-200c466d38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p:restoredTop sz="76218"/>
  </p:normalViewPr>
  <p:slideViewPr>
    <p:cSldViewPr snapToGrid="0" snapToObjects="1">
      <p:cViewPr varScale="1">
        <p:scale>
          <a:sx n="86" d="100"/>
          <a:sy n="86" d="100"/>
        </p:scale>
        <p:origin x="312" y="20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208E3-B300-FC4D-B5D2-5CAED35F38F4}" type="datetimeFigureOut">
              <a:rPr lang="en-US" smtClean="0"/>
              <a:t>3/22/22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7C46E-E541-9E43-84C7-792976D29E7C}" type="slidenum">
              <a:rPr lang="en-US" smtClean="0"/>
              <a:t>‹#›</a:t>
            </a:fld>
            <a:endParaRPr lang="en-US"/>
          </a:p>
        </p:txBody>
      </p:sp>
    </p:spTree>
    <p:extLst>
      <p:ext uri="{BB962C8B-B14F-4D97-AF65-F5344CB8AC3E}">
        <p14:creationId xmlns:p14="http://schemas.microsoft.com/office/powerpoint/2010/main" val="3786206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I’m Martín Fuchs, from Utrecht University, thanks for having invited me to present my research here at KU Leuven, where today I’ll be talking about how to combine parallel-corpora and experimental methodologies to address problems in semantics from a crosslinguistically perspective. As you can see, I’ve changed the title a little, since the focus will be more on the combination of methods, and less so on the Present Perfect puzzle, which I’ll talk about only in the end. </a:t>
            </a:r>
          </a:p>
        </p:txBody>
      </p:sp>
      <p:sp>
        <p:nvSpPr>
          <p:cNvPr id="4" name="Slide Number Placeholder 3"/>
          <p:cNvSpPr>
            <a:spLocks noGrp="1"/>
          </p:cNvSpPr>
          <p:nvPr>
            <p:ph type="sldNum" sz="quarter" idx="5"/>
          </p:nvPr>
        </p:nvSpPr>
        <p:spPr/>
        <p:txBody>
          <a:bodyPr/>
          <a:lstStyle/>
          <a:p>
            <a:fld id="{F1E7C46E-E541-9E43-84C7-792976D29E7C}" type="slidenum">
              <a:rPr lang="en-US" smtClean="0"/>
              <a:t>1</a:t>
            </a:fld>
            <a:endParaRPr lang="en-US"/>
          </a:p>
        </p:txBody>
      </p:sp>
    </p:spTree>
    <p:extLst>
      <p:ext uri="{BB962C8B-B14F-4D97-AF65-F5344CB8AC3E}">
        <p14:creationId xmlns:p14="http://schemas.microsoft.com/office/powerpoint/2010/main" val="663669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know that the Perfect displays a lot of diachronic and synchronic variation. Perfect markers are involved is what is known as the aoristic drift, a grammaticalization path that has been modeled, for instance, by </a:t>
            </a:r>
            <a:r>
              <a:rPr lang="en-US" dirty="0" err="1"/>
              <a:t>Condoravdi</a:t>
            </a:r>
            <a:r>
              <a:rPr lang="en-US" dirty="0"/>
              <a:t> &amp; Deo in Indo Aryan languages, by proposing that resultative markers first develop into perfect markers, and later encroach into the domain of more perfective-like readings.</a:t>
            </a:r>
          </a:p>
          <a:p>
            <a:r>
              <a:rPr lang="en-US" dirty="0"/>
              <a:t>Schaden has proposed that looking at this competition with the PAST markers is crucial to understand the perfect, and has shown a dichotomy where Spanish and English pattern together in their very restrictive use of the Perfect (and a broad use of the Past), while German and French make a broader use of their Perfect marker, and a limited use of their Past Marker.</a:t>
            </a:r>
          </a:p>
          <a:p>
            <a:r>
              <a:rPr lang="en-US" dirty="0"/>
              <a:t>There is additionally the problem of dialectal variation, which has partially been addressed for Spanish, which shows slightly different use patterns in Spain than in different regions of Latin America.</a:t>
            </a:r>
          </a:p>
          <a:p>
            <a:r>
              <a:rPr lang="en-US" dirty="0"/>
              <a:t>But, crucially, all this variation has had little effect on the proposals on the meaning of the Perfect.</a:t>
            </a:r>
          </a:p>
        </p:txBody>
      </p:sp>
      <p:sp>
        <p:nvSpPr>
          <p:cNvPr id="4" name="Slide Number Placeholder 3"/>
          <p:cNvSpPr>
            <a:spLocks noGrp="1"/>
          </p:cNvSpPr>
          <p:nvPr>
            <p:ph type="sldNum" sz="quarter" idx="5"/>
          </p:nvPr>
        </p:nvSpPr>
        <p:spPr/>
        <p:txBody>
          <a:bodyPr/>
          <a:lstStyle/>
          <a:p>
            <a:fld id="{F1E7C46E-E541-9E43-84C7-792976D29E7C}" type="slidenum">
              <a:rPr lang="en-US" smtClean="0"/>
              <a:t>10</a:t>
            </a:fld>
            <a:endParaRPr lang="en-US"/>
          </a:p>
        </p:txBody>
      </p:sp>
    </p:spTree>
    <p:extLst>
      <p:ext uri="{BB962C8B-B14F-4D97-AF65-F5344CB8AC3E}">
        <p14:creationId xmlns:p14="http://schemas.microsoft.com/office/powerpoint/2010/main" val="3035055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propose here to study which features differentiate the PAST and the PERFECT in languages that display these two markers, and we will focus on trying to understand, besides the role of past-time adverbials and narration, whether there is something more at play.</a:t>
            </a:r>
          </a:p>
          <a:p>
            <a:r>
              <a:rPr lang="en-US" dirty="0"/>
              <a:t>To tackle this problem, the Time in Translation project has been using a parallel-corpus approach, where we compare an original text to its translations. The rationale behind this method is that by keeping the context (that is, the meaning) constant, we can look at the forms that translators chose in each translation and see whether there are grammatical constraints that make them change or keep the cognate form in the original. This is very much a data-driven method, where we extract verbal forms, look at quantitative differences and similarities across languages, but also dive deep into the data and extract generalizations from the patterns. Lastly, we check the reliability of those results by experimental tasks, which can also help us in refining our generalizations. </a:t>
            </a:r>
          </a:p>
        </p:txBody>
      </p:sp>
      <p:sp>
        <p:nvSpPr>
          <p:cNvPr id="4" name="Slide Number Placeholder 3"/>
          <p:cNvSpPr>
            <a:spLocks noGrp="1"/>
          </p:cNvSpPr>
          <p:nvPr>
            <p:ph type="sldNum" sz="quarter" idx="5"/>
          </p:nvPr>
        </p:nvSpPr>
        <p:spPr/>
        <p:txBody>
          <a:bodyPr/>
          <a:lstStyle/>
          <a:p>
            <a:fld id="{F1E7C46E-E541-9E43-84C7-792976D29E7C}" type="slidenum">
              <a:rPr lang="en-US" smtClean="0"/>
              <a:t>11</a:t>
            </a:fld>
            <a:endParaRPr lang="en-US"/>
          </a:p>
        </p:txBody>
      </p:sp>
    </p:spTree>
    <p:extLst>
      <p:ext uri="{BB962C8B-B14F-4D97-AF65-F5344CB8AC3E}">
        <p14:creationId xmlns:p14="http://schemas.microsoft.com/office/powerpoint/2010/main" val="2953711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Translation Mining? What makes this parallel corpus approach special?</a:t>
            </a:r>
          </a:p>
        </p:txBody>
      </p:sp>
      <p:sp>
        <p:nvSpPr>
          <p:cNvPr id="4" name="Slide Number Placeholder 3"/>
          <p:cNvSpPr>
            <a:spLocks noGrp="1"/>
          </p:cNvSpPr>
          <p:nvPr>
            <p:ph type="sldNum" sz="quarter" idx="5"/>
          </p:nvPr>
        </p:nvSpPr>
        <p:spPr/>
        <p:txBody>
          <a:bodyPr/>
          <a:lstStyle/>
          <a:p>
            <a:fld id="{F1E7C46E-E541-9E43-84C7-792976D29E7C}" type="slidenum">
              <a:rPr lang="en-US" smtClean="0"/>
              <a:t>12</a:t>
            </a:fld>
            <a:endParaRPr lang="en-US"/>
          </a:p>
        </p:txBody>
      </p:sp>
    </p:spTree>
    <p:extLst>
      <p:ext uri="{BB962C8B-B14F-4D97-AF65-F5344CB8AC3E}">
        <p14:creationId xmlns:p14="http://schemas.microsoft.com/office/powerpoint/2010/main" val="1894135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nutshell, the methods works as follows. First, we convert all texts and the translations into electronic documents. Then we extract all finite forms from the different corpora. We then align these sentences (based on the VPs) between the original text and its translations. We manually annotate the markers in the translations with their specific names in each language; we create a dissimilarity matrix to quantitatively compare the forms and how they change from one language to another, we use a visualization technique that allows us to plot variation in a semantic map, and then we go back to the data to extract our linguistic generalizations. So let me walk you through each of these processes…</a:t>
            </a:r>
          </a:p>
        </p:txBody>
      </p:sp>
      <p:sp>
        <p:nvSpPr>
          <p:cNvPr id="4" name="Slide Number Placeholder 3"/>
          <p:cNvSpPr>
            <a:spLocks noGrp="1"/>
          </p:cNvSpPr>
          <p:nvPr>
            <p:ph type="sldNum" sz="quarter" idx="5"/>
          </p:nvPr>
        </p:nvSpPr>
        <p:spPr/>
        <p:txBody>
          <a:bodyPr/>
          <a:lstStyle/>
          <a:p>
            <a:fld id="{F1E7C46E-E541-9E43-84C7-792976D29E7C}" type="slidenum">
              <a:rPr lang="en-US" smtClean="0"/>
              <a:t>13</a:t>
            </a:fld>
            <a:endParaRPr lang="en-US"/>
          </a:p>
        </p:txBody>
      </p:sp>
    </p:spTree>
    <p:extLst>
      <p:ext uri="{BB962C8B-B14F-4D97-AF65-F5344CB8AC3E}">
        <p14:creationId xmlns:p14="http://schemas.microsoft.com/office/powerpoint/2010/main" val="3931788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converting the texts into electronic documents, we use an application that looks for all finite forms. For instance, in the case of the Perfect, it looks for the combination of an auxiliary and a neighboring past participle in the original text automatically. This application manages to take care of the words that are in between the auxiliary and the participle, of lexical restrictions, reversed order, etc.</a:t>
            </a:r>
          </a:p>
        </p:txBody>
      </p:sp>
      <p:sp>
        <p:nvSpPr>
          <p:cNvPr id="4" name="Slide Number Placeholder 3"/>
          <p:cNvSpPr>
            <a:spLocks noGrp="1"/>
          </p:cNvSpPr>
          <p:nvPr>
            <p:ph type="sldNum" sz="quarter" idx="5"/>
          </p:nvPr>
        </p:nvSpPr>
        <p:spPr/>
        <p:txBody>
          <a:bodyPr/>
          <a:lstStyle/>
          <a:p>
            <a:fld id="{F1E7C46E-E541-9E43-84C7-792976D29E7C}" type="slidenum">
              <a:rPr lang="en-US" smtClean="0"/>
              <a:t>14</a:t>
            </a:fld>
            <a:endParaRPr lang="en-US"/>
          </a:p>
        </p:txBody>
      </p:sp>
    </p:spTree>
    <p:extLst>
      <p:ext uri="{BB962C8B-B14F-4D97-AF65-F5344CB8AC3E}">
        <p14:creationId xmlns:p14="http://schemas.microsoft.com/office/powerpoint/2010/main" val="1248455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The second step is </a:t>
            </a:r>
            <a:r>
              <a:rPr lang="nl-NL" dirty="0" err="1"/>
              <a:t>done</a:t>
            </a:r>
            <a:r>
              <a:rPr lang="nl-NL" dirty="0"/>
              <a:t> </a:t>
            </a:r>
            <a:r>
              <a:rPr lang="nl-NL" dirty="0" err="1"/>
              <a:t>through</a:t>
            </a:r>
            <a:r>
              <a:rPr lang="nl-NL" dirty="0"/>
              <a:t> </a:t>
            </a:r>
            <a:r>
              <a:rPr lang="nl-NL" dirty="0" err="1"/>
              <a:t>the</a:t>
            </a:r>
            <a:r>
              <a:rPr lang="nl-NL" dirty="0"/>
              <a:t> Time </a:t>
            </a:r>
            <a:r>
              <a:rPr lang="nl-NL" dirty="0" err="1"/>
              <a:t>Align</a:t>
            </a:r>
            <a:r>
              <a:rPr lang="nl-NL" dirty="0"/>
              <a:t> </a:t>
            </a:r>
            <a:r>
              <a:rPr lang="nl-NL" dirty="0" err="1"/>
              <a:t>application</a:t>
            </a:r>
            <a:r>
              <a:rPr lang="nl-NL" dirty="0"/>
              <a:t>, </a:t>
            </a:r>
            <a:r>
              <a:rPr lang="nl-NL" dirty="0" err="1"/>
              <a:t>which</a:t>
            </a:r>
            <a:r>
              <a:rPr lang="nl-NL" dirty="0"/>
              <a:t> </a:t>
            </a:r>
            <a:r>
              <a:rPr lang="nl-NL" dirty="0" err="1"/>
              <a:t>aligns</a:t>
            </a:r>
            <a:r>
              <a:rPr lang="nl-NL" dirty="0"/>
              <a:t> </a:t>
            </a:r>
            <a:r>
              <a:rPr lang="nl-NL" dirty="0" err="1"/>
              <a:t>the</a:t>
            </a:r>
            <a:r>
              <a:rPr lang="nl-NL" dirty="0"/>
              <a:t> </a:t>
            </a:r>
            <a:r>
              <a:rPr lang="nl-NL" dirty="0" err="1"/>
              <a:t>original</a:t>
            </a:r>
            <a:r>
              <a:rPr lang="nl-NL" dirty="0"/>
              <a:t>, </a:t>
            </a:r>
            <a:r>
              <a:rPr lang="nl-NL" dirty="0" err="1"/>
              <a:t>here</a:t>
            </a:r>
            <a:r>
              <a:rPr lang="nl-NL" dirty="0"/>
              <a:t> in French, </a:t>
            </a:r>
            <a:r>
              <a:rPr lang="nl-NL" dirty="0" err="1"/>
              <a:t>with</a:t>
            </a:r>
            <a:r>
              <a:rPr lang="nl-NL" dirty="0"/>
              <a:t> </a:t>
            </a:r>
            <a:r>
              <a:rPr lang="nl-NL" dirty="0" err="1"/>
              <a:t>its</a:t>
            </a:r>
            <a:r>
              <a:rPr lang="nl-NL" dirty="0"/>
              <a:t> </a:t>
            </a:r>
            <a:r>
              <a:rPr lang="nl-NL" dirty="0" err="1"/>
              <a:t>translations</a:t>
            </a:r>
            <a:r>
              <a:rPr lang="nl-NL" dirty="0"/>
              <a:t>, </a:t>
            </a:r>
            <a:r>
              <a:rPr lang="nl-NL" dirty="0" err="1"/>
              <a:t>here</a:t>
            </a:r>
            <a:r>
              <a:rPr lang="nl-NL" dirty="0"/>
              <a:t> in Rioplatense Spanish. The annotator </a:t>
            </a:r>
            <a:r>
              <a:rPr lang="nl-NL" dirty="0" err="1"/>
              <a:t>can</a:t>
            </a:r>
            <a:r>
              <a:rPr lang="nl-NL" dirty="0"/>
              <a:t> </a:t>
            </a:r>
            <a:r>
              <a:rPr lang="nl-NL" dirty="0" err="1"/>
              <a:t>decide</a:t>
            </a:r>
            <a:r>
              <a:rPr lang="nl-NL" dirty="0"/>
              <a:t> </a:t>
            </a:r>
            <a:r>
              <a:rPr lang="nl-NL" dirty="0" err="1"/>
              <a:t>whether</a:t>
            </a:r>
            <a:r>
              <a:rPr lang="nl-NL" dirty="0"/>
              <a:t> </a:t>
            </a:r>
            <a:r>
              <a:rPr lang="nl-NL" dirty="0" err="1"/>
              <a:t>it</a:t>
            </a:r>
            <a:r>
              <a:rPr lang="nl-NL" dirty="0"/>
              <a:t> is a correct </a:t>
            </a:r>
            <a:r>
              <a:rPr lang="nl-NL" dirty="0" err="1"/>
              <a:t>translation</a:t>
            </a:r>
            <a:r>
              <a:rPr lang="nl-NL" dirty="0"/>
              <a:t> of </a:t>
            </a:r>
            <a:r>
              <a:rPr lang="nl-NL" dirty="0" err="1"/>
              <a:t>the</a:t>
            </a:r>
            <a:r>
              <a:rPr lang="nl-NL" dirty="0"/>
              <a:t> fragment, </a:t>
            </a:r>
            <a:r>
              <a:rPr lang="nl-NL" dirty="0" err="1"/>
              <a:t>and</a:t>
            </a:r>
            <a:r>
              <a:rPr lang="nl-NL" dirty="0"/>
              <a:t> </a:t>
            </a:r>
            <a:r>
              <a:rPr lang="nl-NL" dirty="0" err="1"/>
              <a:t>whether</a:t>
            </a:r>
            <a:r>
              <a:rPr lang="nl-NL" dirty="0"/>
              <a:t> </a:t>
            </a:r>
            <a:r>
              <a:rPr lang="nl-NL" dirty="0" err="1"/>
              <a:t>there</a:t>
            </a:r>
            <a:r>
              <a:rPr lang="nl-NL" dirty="0"/>
              <a:t> is or </a:t>
            </a:r>
            <a:r>
              <a:rPr lang="nl-NL" dirty="0" err="1"/>
              <a:t>not</a:t>
            </a:r>
            <a:r>
              <a:rPr lang="nl-NL" dirty="0"/>
              <a:t> a passé </a:t>
            </a:r>
            <a:r>
              <a:rPr lang="nl-NL" dirty="0" err="1"/>
              <a:t>compossé</a:t>
            </a:r>
            <a:r>
              <a:rPr lang="nl-NL" dirty="0"/>
              <a:t> in </a:t>
            </a:r>
            <a:r>
              <a:rPr lang="nl-NL" dirty="0" err="1"/>
              <a:t>the</a:t>
            </a:r>
            <a:r>
              <a:rPr lang="nl-NL" dirty="0"/>
              <a:t> source, </a:t>
            </a:r>
            <a:r>
              <a:rPr lang="nl-NL" dirty="0" err="1"/>
              <a:t>allowing</a:t>
            </a:r>
            <a:r>
              <a:rPr lang="nl-NL" dirty="0"/>
              <a:t> </a:t>
            </a:r>
            <a:r>
              <a:rPr lang="nl-NL" dirty="0" err="1"/>
              <a:t>to</a:t>
            </a:r>
            <a:r>
              <a:rPr lang="nl-NL" dirty="0"/>
              <a:t> check </a:t>
            </a:r>
            <a:r>
              <a:rPr lang="nl-NL" dirty="0" err="1"/>
              <a:t>the</a:t>
            </a:r>
            <a:r>
              <a:rPr lang="nl-NL" dirty="0"/>
              <a:t> automatic </a:t>
            </a:r>
            <a:r>
              <a:rPr lang="nl-NL" dirty="0" err="1"/>
              <a:t>extraction</a:t>
            </a:r>
            <a:r>
              <a:rPr lang="nl-NL" dirty="0"/>
              <a:t> of step 1.</a:t>
            </a:r>
          </a:p>
          <a:p>
            <a:endParaRPr lang="en-US" dirty="0"/>
          </a:p>
        </p:txBody>
      </p:sp>
      <p:sp>
        <p:nvSpPr>
          <p:cNvPr id="4" name="Slide Number Placeholder 3"/>
          <p:cNvSpPr>
            <a:spLocks noGrp="1"/>
          </p:cNvSpPr>
          <p:nvPr>
            <p:ph type="sldNum" sz="quarter" idx="5"/>
          </p:nvPr>
        </p:nvSpPr>
        <p:spPr/>
        <p:txBody>
          <a:bodyPr/>
          <a:lstStyle/>
          <a:p>
            <a:fld id="{F1E7C46E-E541-9E43-84C7-792976D29E7C}" type="slidenum">
              <a:rPr lang="en-US" smtClean="0"/>
              <a:t>15</a:t>
            </a:fld>
            <a:endParaRPr lang="en-US"/>
          </a:p>
        </p:txBody>
      </p:sp>
    </p:spTree>
    <p:extLst>
      <p:ext uri="{BB962C8B-B14F-4D97-AF65-F5344CB8AC3E}">
        <p14:creationId xmlns:p14="http://schemas.microsoft.com/office/powerpoint/2010/main" val="397267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If</a:t>
            </a:r>
            <a:r>
              <a:rPr lang="nl-NL" dirty="0"/>
              <a:t> </a:t>
            </a:r>
            <a:r>
              <a:rPr lang="nl-NL" dirty="0" err="1"/>
              <a:t>the</a:t>
            </a:r>
            <a:r>
              <a:rPr lang="nl-NL" dirty="0"/>
              <a:t> annotator </a:t>
            </a:r>
            <a:r>
              <a:rPr lang="nl-NL" dirty="0" err="1"/>
              <a:t>decides</a:t>
            </a:r>
            <a:r>
              <a:rPr lang="nl-NL" dirty="0"/>
              <a:t> </a:t>
            </a:r>
            <a:r>
              <a:rPr lang="nl-NL" dirty="0" err="1"/>
              <a:t>that</a:t>
            </a:r>
            <a:r>
              <a:rPr lang="nl-NL" dirty="0"/>
              <a:t> </a:t>
            </a:r>
            <a:r>
              <a:rPr lang="nl-NL" dirty="0" err="1"/>
              <a:t>the</a:t>
            </a:r>
            <a:r>
              <a:rPr lang="nl-NL" dirty="0"/>
              <a:t> </a:t>
            </a:r>
            <a:r>
              <a:rPr lang="nl-NL" dirty="0" err="1"/>
              <a:t>extraction</a:t>
            </a:r>
            <a:r>
              <a:rPr lang="nl-NL" dirty="0"/>
              <a:t> was </a:t>
            </a:r>
            <a:r>
              <a:rPr lang="nl-NL" dirty="0" err="1"/>
              <a:t>done</a:t>
            </a:r>
            <a:r>
              <a:rPr lang="nl-NL" dirty="0"/>
              <a:t> </a:t>
            </a:r>
            <a:r>
              <a:rPr lang="nl-NL" dirty="0" err="1"/>
              <a:t>correctly</a:t>
            </a:r>
            <a:r>
              <a:rPr lang="nl-NL" dirty="0"/>
              <a:t> in </a:t>
            </a:r>
            <a:r>
              <a:rPr lang="nl-NL" dirty="0" err="1"/>
              <a:t>the</a:t>
            </a:r>
            <a:r>
              <a:rPr lang="nl-NL" dirty="0"/>
              <a:t> source fragment </a:t>
            </a:r>
            <a:r>
              <a:rPr lang="nl-NL" dirty="0" err="1"/>
              <a:t>and</a:t>
            </a:r>
            <a:r>
              <a:rPr lang="nl-NL" dirty="0"/>
              <a:t> </a:t>
            </a:r>
            <a:r>
              <a:rPr lang="nl-NL" dirty="0" err="1"/>
              <a:t>there</a:t>
            </a:r>
            <a:r>
              <a:rPr lang="nl-NL" dirty="0"/>
              <a:t> is a </a:t>
            </a:r>
            <a:r>
              <a:rPr lang="nl-NL" dirty="0" err="1"/>
              <a:t>translation</a:t>
            </a:r>
            <a:r>
              <a:rPr lang="nl-NL" dirty="0"/>
              <a:t> </a:t>
            </a:r>
            <a:r>
              <a:rPr lang="nl-NL" dirty="0" err="1"/>
              <a:t>available</a:t>
            </a:r>
            <a:r>
              <a:rPr lang="nl-NL" dirty="0"/>
              <a:t>, </a:t>
            </a:r>
            <a:r>
              <a:rPr lang="nl-NL" dirty="0" err="1"/>
              <a:t>the</a:t>
            </a:r>
            <a:r>
              <a:rPr lang="nl-NL" dirty="0"/>
              <a:t> annotator </a:t>
            </a:r>
            <a:r>
              <a:rPr lang="nl-NL" dirty="0" err="1"/>
              <a:t>can</a:t>
            </a:r>
            <a:r>
              <a:rPr lang="nl-NL" dirty="0"/>
              <a:t> select </a:t>
            </a:r>
            <a:r>
              <a:rPr lang="nl-NL" dirty="0" err="1"/>
              <a:t>the</a:t>
            </a:r>
            <a:r>
              <a:rPr lang="nl-NL" dirty="0"/>
              <a:t> </a:t>
            </a:r>
            <a:r>
              <a:rPr lang="nl-NL" dirty="0" err="1"/>
              <a:t>words</a:t>
            </a:r>
            <a:r>
              <a:rPr lang="nl-NL" dirty="0"/>
              <a:t> </a:t>
            </a:r>
            <a:r>
              <a:rPr lang="nl-NL" dirty="0" err="1"/>
              <a:t>that</a:t>
            </a:r>
            <a:r>
              <a:rPr lang="nl-NL" dirty="0"/>
              <a:t> make up </a:t>
            </a:r>
            <a:r>
              <a:rPr lang="nl-NL" dirty="0" err="1"/>
              <a:t>the</a:t>
            </a:r>
            <a:r>
              <a:rPr lang="nl-NL" dirty="0"/>
              <a:t> </a:t>
            </a:r>
            <a:r>
              <a:rPr lang="nl-NL" dirty="0" err="1"/>
              <a:t>translation</a:t>
            </a:r>
            <a:r>
              <a:rPr lang="nl-NL" dirty="0"/>
              <a:t>, in </a:t>
            </a:r>
            <a:r>
              <a:rPr lang="nl-NL" dirty="0" err="1"/>
              <a:t>this</a:t>
            </a:r>
            <a:r>
              <a:rPr lang="nl-NL" dirty="0"/>
              <a:t> case “</a:t>
            </a:r>
            <a:r>
              <a:rPr lang="nl-NL" dirty="0" err="1"/>
              <a:t>empecé</a:t>
            </a:r>
            <a:r>
              <a:rPr lang="nl-NL" dirty="0"/>
              <a:t>”, </a:t>
            </a:r>
            <a:r>
              <a:rPr lang="nl-NL" dirty="0" err="1"/>
              <a:t>and</a:t>
            </a:r>
            <a:r>
              <a:rPr lang="nl-NL" dirty="0"/>
              <a:t> </a:t>
            </a:r>
            <a:r>
              <a:rPr lang="nl-NL" dirty="0" err="1"/>
              <a:t>then</a:t>
            </a:r>
            <a:r>
              <a:rPr lang="nl-NL" dirty="0"/>
              <a:t> select </a:t>
            </a:r>
            <a:r>
              <a:rPr lang="nl-NL" dirty="0" err="1"/>
              <a:t>for</a:t>
            </a:r>
            <a:r>
              <a:rPr lang="nl-NL" dirty="0"/>
              <a:t> </a:t>
            </a:r>
            <a:r>
              <a:rPr lang="nl-NL" dirty="0" err="1"/>
              <a:t>the</a:t>
            </a:r>
            <a:r>
              <a:rPr lang="nl-NL" dirty="0"/>
              <a:t> </a:t>
            </a:r>
            <a:r>
              <a:rPr lang="nl-NL" dirty="0" err="1"/>
              <a:t>tense</a:t>
            </a:r>
            <a:r>
              <a:rPr lang="nl-NL" dirty="0"/>
              <a:t> in </a:t>
            </a:r>
            <a:r>
              <a:rPr lang="nl-NL" dirty="0" err="1"/>
              <a:t>that</a:t>
            </a:r>
            <a:r>
              <a:rPr lang="nl-NL" dirty="0"/>
              <a:t> </a:t>
            </a:r>
            <a:r>
              <a:rPr lang="nl-NL" dirty="0" err="1"/>
              <a:t>specific</a:t>
            </a:r>
            <a:r>
              <a:rPr lang="nl-NL" dirty="0"/>
              <a:t> </a:t>
            </a:r>
            <a:r>
              <a:rPr lang="nl-NL" dirty="0" err="1"/>
              <a:t>language</a:t>
            </a:r>
            <a:r>
              <a:rPr lang="nl-NL" dirty="0"/>
              <a:t>; in </a:t>
            </a:r>
            <a:r>
              <a:rPr lang="nl-NL" dirty="0" err="1"/>
              <a:t>this</a:t>
            </a:r>
            <a:r>
              <a:rPr lang="nl-NL" dirty="0"/>
              <a:t> case, pretérito </a:t>
            </a:r>
            <a:r>
              <a:rPr lang="nl-NL" dirty="0" err="1"/>
              <a:t>indefinido</a:t>
            </a:r>
            <a:r>
              <a:rPr lang="nl-NL" dirty="0"/>
              <a:t>. </a:t>
            </a:r>
            <a:r>
              <a:rPr lang="nl-NL" dirty="0" err="1"/>
              <a:t>One</a:t>
            </a:r>
            <a:r>
              <a:rPr lang="nl-NL" dirty="0"/>
              <a:t> </a:t>
            </a:r>
            <a:r>
              <a:rPr lang="nl-NL" dirty="0" err="1"/>
              <a:t>can</a:t>
            </a:r>
            <a:r>
              <a:rPr lang="nl-NL" dirty="0"/>
              <a:t> </a:t>
            </a:r>
            <a:r>
              <a:rPr lang="nl-NL" dirty="0" err="1"/>
              <a:t>also</a:t>
            </a:r>
            <a:r>
              <a:rPr lang="nl-NL" dirty="0"/>
              <a:t> </a:t>
            </a:r>
            <a:r>
              <a:rPr lang="nl-NL" dirty="0" err="1"/>
              <a:t>add</a:t>
            </a:r>
            <a:r>
              <a:rPr lang="nl-NL" dirty="0"/>
              <a:t> </a:t>
            </a:r>
            <a:r>
              <a:rPr lang="nl-NL" dirty="0" err="1"/>
              <a:t>comments</a:t>
            </a:r>
            <a:r>
              <a:rPr lang="nl-NL" dirty="0"/>
              <a:t> </a:t>
            </a:r>
            <a:r>
              <a:rPr lang="nl-NL" dirty="0" err="1"/>
              <a:t>for</a:t>
            </a:r>
            <a:r>
              <a:rPr lang="nl-NL" dirty="0"/>
              <a:t> </a:t>
            </a:r>
            <a:r>
              <a:rPr lang="nl-NL" dirty="0" err="1"/>
              <a:t>further</a:t>
            </a:r>
            <a:r>
              <a:rPr lang="nl-NL" dirty="0"/>
              <a:t> data </a:t>
            </a:r>
            <a:r>
              <a:rPr lang="nl-NL" dirty="0" err="1"/>
              <a:t>exploration</a:t>
            </a:r>
            <a:r>
              <a:rPr lang="nl-NL" dirty="0"/>
              <a:t>. </a:t>
            </a:r>
          </a:p>
          <a:p>
            <a:endParaRPr lang="en-US" dirty="0"/>
          </a:p>
        </p:txBody>
      </p:sp>
      <p:sp>
        <p:nvSpPr>
          <p:cNvPr id="4" name="Slide Number Placeholder 3"/>
          <p:cNvSpPr>
            <a:spLocks noGrp="1"/>
          </p:cNvSpPr>
          <p:nvPr>
            <p:ph type="sldNum" sz="quarter" idx="5"/>
          </p:nvPr>
        </p:nvSpPr>
        <p:spPr/>
        <p:txBody>
          <a:bodyPr/>
          <a:lstStyle/>
          <a:p>
            <a:fld id="{F1E7C46E-E541-9E43-84C7-792976D29E7C}" type="slidenum">
              <a:rPr lang="en-US" smtClean="0"/>
              <a:t>16</a:t>
            </a:fld>
            <a:endParaRPr lang="en-US"/>
          </a:p>
        </p:txBody>
      </p:sp>
    </p:spTree>
    <p:extLst>
      <p:ext uri="{BB962C8B-B14F-4D97-AF65-F5344CB8AC3E}">
        <p14:creationId xmlns:p14="http://schemas.microsoft.com/office/powerpoint/2010/main" val="2934112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we have annotated all forms, for instance the Perfect here, and their translations, we can create a dissimilarity matrix. Think of each row here as a specific case or context. In the first context, we have a </a:t>
            </a:r>
            <a:r>
              <a:rPr lang="en-US" dirty="0" err="1"/>
              <a:t>Perfekt</a:t>
            </a:r>
            <a:r>
              <a:rPr lang="en-US" dirty="0"/>
              <a:t> in German, a Present Perfect in English, a passé </a:t>
            </a:r>
            <a:r>
              <a:rPr lang="en-US" dirty="0" err="1"/>
              <a:t>compossé</a:t>
            </a:r>
            <a:r>
              <a:rPr lang="en-US" dirty="0"/>
              <a:t> in French, a pretérito perfecto </a:t>
            </a:r>
            <a:r>
              <a:rPr lang="en-US" dirty="0" err="1"/>
              <a:t>compuesto</a:t>
            </a:r>
            <a:r>
              <a:rPr lang="en-US" dirty="0"/>
              <a:t> in Spanish, and a </a:t>
            </a:r>
            <a:r>
              <a:rPr lang="en-US" dirty="0" err="1"/>
              <a:t>vtt</a:t>
            </a:r>
            <a:r>
              <a:rPr lang="en-US" dirty="0"/>
              <a:t> in Dutch. In the second case, we have a </a:t>
            </a:r>
            <a:r>
              <a:rPr lang="en-US" dirty="0" err="1"/>
              <a:t>Prateritum</a:t>
            </a:r>
            <a:r>
              <a:rPr lang="en-US" dirty="0"/>
              <a:t> in German, a Simple Past in English, a Passé Composé in French, a perfecto </a:t>
            </a:r>
            <a:r>
              <a:rPr lang="en-US" dirty="0" err="1"/>
              <a:t>compuesto</a:t>
            </a:r>
            <a:r>
              <a:rPr lang="en-US" dirty="0"/>
              <a:t> in Spanish and  a </a:t>
            </a:r>
            <a:r>
              <a:rPr lang="en-US" dirty="0" err="1"/>
              <a:t>vtt</a:t>
            </a:r>
            <a:r>
              <a:rPr lang="en-US" dirty="0"/>
              <a:t> Dutch. So if we want to compare the distance between these two contexts in a multilingual way, we need to see how many of these markers match across these contexts (if they all match, the distance is zero, and our assumption is that those contexts are maximally similar between them with respect to the potential dimensions of variation). So here, if we compare the context in (1) and the one in (2), we see that they match in French, Spanish and Dutch, but they mismatch in German and English, so their distance is 2/5. If we do that between (1) and (3), we observe that they are the same in German, English, and Dutch), but they are different in French and Spanish, also with a distance of 2/5.</a:t>
            </a:r>
          </a:p>
        </p:txBody>
      </p:sp>
      <p:sp>
        <p:nvSpPr>
          <p:cNvPr id="4" name="Slide Number Placeholder 3"/>
          <p:cNvSpPr>
            <a:spLocks noGrp="1"/>
          </p:cNvSpPr>
          <p:nvPr>
            <p:ph type="sldNum" sz="quarter" idx="5"/>
          </p:nvPr>
        </p:nvSpPr>
        <p:spPr/>
        <p:txBody>
          <a:bodyPr/>
          <a:lstStyle/>
          <a:p>
            <a:fld id="{F1E7C46E-E541-9E43-84C7-792976D29E7C}" type="slidenum">
              <a:rPr lang="en-US" smtClean="0"/>
              <a:t>17</a:t>
            </a:fld>
            <a:endParaRPr lang="en-US"/>
          </a:p>
        </p:txBody>
      </p:sp>
    </p:spTree>
    <p:extLst>
      <p:ext uri="{BB962C8B-B14F-4D97-AF65-F5344CB8AC3E}">
        <p14:creationId xmlns:p14="http://schemas.microsoft.com/office/powerpoint/2010/main" val="3239061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calculate all distances we can generate a dissimilarity matrix, in which each cell is a pairwise comparison between two contexts, two cases in our data, across all languages that we are interested in. </a:t>
            </a:r>
          </a:p>
        </p:txBody>
      </p:sp>
      <p:sp>
        <p:nvSpPr>
          <p:cNvPr id="4" name="Slide Number Placeholder 3"/>
          <p:cNvSpPr>
            <a:spLocks noGrp="1"/>
          </p:cNvSpPr>
          <p:nvPr>
            <p:ph type="sldNum" sz="quarter" idx="5"/>
          </p:nvPr>
        </p:nvSpPr>
        <p:spPr/>
        <p:txBody>
          <a:bodyPr/>
          <a:lstStyle/>
          <a:p>
            <a:fld id="{F1E7C46E-E541-9E43-84C7-792976D29E7C}" type="slidenum">
              <a:rPr lang="en-US" smtClean="0"/>
              <a:t>18</a:t>
            </a:fld>
            <a:endParaRPr lang="en-US"/>
          </a:p>
        </p:txBody>
      </p:sp>
    </p:spTree>
    <p:extLst>
      <p:ext uri="{BB962C8B-B14F-4D97-AF65-F5344CB8AC3E}">
        <p14:creationId xmlns:p14="http://schemas.microsoft.com/office/powerpoint/2010/main" val="1861182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input to our visualization technique, which is Multidimensional Scaling. This technique takes this input and creates a low-dimensional representation of the data, in a cartographic way that represents different groups of tense uses in context. The scatter plot that it creates is based on comparing all contexts in all languages, where each dot represents a given context (with its specific configuration). Clusters of dots represent contexts that are equal in their configuration (that is, they select the same markers in each of the languages –not the same in all languages, but the same in each language –that is, if context A had English Past and Perfect in all the others, and context B had the same configuration, they cluster together). We then use the specific language labels and color code them, so that we can filter specific tenses to focus on some comparison, and we can also switch between languages, and see changes in the distributions. We can also click on individual points to see the original fragments and the translations. </a:t>
            </a:r>
          </a:p>
        </p:txBody>
      </p:sp>
      <p:sp>
        <p:nvSpPr>
          <p:cNvPr id="4" name="Slide Number Placeholder 3"/>
          <p:cNvSpPr>
            <a:spLocks noGrp="1"/>
          </p:cNvSpPr>
          <p:nvPr>
            <p:ph type="sldNum" sz="quarter" idx="5"/>
          </p:nvPr>
        </p:nvSpPr>
        <p:spPr/>
        <p:txBody>
          <a:bodyPr/>
          <a:lstStyle/>
          <a:p>
            <a:fld id="{F1E7C46E-E541-9E43-84C7-792976D29E7C}" type="slidenum">
              <a:rPr lang="en-US" smtClean="0"/>
              <a:t>19</a:t>
            </a:fld>
            <a:endParaRPr lang="en-US"/>
          </a:p>
        </p:txBody>
      </p:sp>
    </p:spTree>
    <p:extLst>
      <p:ext uri="{BB962C8B-B14F-4D97-AF65-F5344CB8AC3E}">
        <p14:creationId xmlns:p14="http://schemas.microsoft.com/office/powerpoint/2010/main" val="887173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research is collaborative work with several members of the Utrecht University based, Time in translation team, PhD student Martijn van der Klis, and the two PIs, Henriette de Swart and Bert Le </a:t>
            </a:r>
            <a:r>
              <a:rPr lang="en-US" dirty="0" err="1"/>
              <a:t>Bruyn</a:t>
            </a:r>
            <a:endParaRPr lang="en-US" dirty="0"/>
          </a:p>
        </p:txBody>
      </p:sp>
      <p:sp>
        <p:nvSpPr>
          <p:cNvPr id="4" name="Slide Number Placeholder 3"/>
          <p:cNvSpPr>
            <a:spLocks noGrp="1"/>
          </p:cNvSpPr>
          <p:nvPr>
            <p:ph type="sldNum" sz="quarter" idx="5"/>
          </p:nvPr>
        </p:nvSpPr>
        <p:spPr/>
        <p:txBody>
          <a:bodyPr/>
          <a:lstStyle/>
          <a:p>
            <a:fld id="{F1E7C46E-E541-9E43-84C7-792976D29E7C}" type="slidenum">
              <a:rPr lang="en-US" smtClean="0"/>
              <a:t>2</a:t>
            </a:fld>
            <a:endParaRPr lang="en-US"/>
          </a:p>
        </p:txBody>
      </p:sp>
    </p:spTree>
    <p:extLst>
      <p:ext uri="{BB962C8B-B14F-4D97-AF65-F5344CB8AC3E}">
        <p14:creationId xmlns:p14="http://schemas.microsoft.com/office/powerpoint/2010/main" val="66050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show you how it works, with the first study that the Time in Translation team did, which already resulted in a series of publications.</a:t>
            </a:r>
          </a:p>
          <a:p>
            <a:r>
              <a:rPr lang="en-US" dirty="0"/>
              <a:t>The first corpus that the team used was </a:t>
            </a:r>
            <a:r>
              <a:rPr lang="en-US" dirty="0" err="1"/>
              <a:t>L’etranger</a:t>
            </a:r>
            <a:r>
              <a:rPr lang="en-US" dirty="0"/>
              <a:t>, a novel by Albert Camus published in 1942. Typical narration in French is or was done with the Passé Simple, and the </a:t>
            </a:r>
            <a:r>
              <a:rPr lang="en-US" dirty="0" err="1"/>
              <a:t>Imparfait</a:t>
            </a:r>
            <a:r>
              <a:rPr lang="en-US" dirty="0"/>
              <a:t>, reflecting a difference between perfective and imperfective past. </a:t>
            </a:r>
            <a:r>
              <a:rPr lang="en-US" dirty="0" err="1"/>
              <a:t>L’etranger</a:t>
            </a:r>
            <a:r>
              <a:rPr lang="en-US" dirty="0"/>
              <a:t> was very “modern” in that instead of using the Passé Simple, it used the Passé Composé to narrate the events. This obviously raised some translation problems, since other languages have a more restricted (as in “grammatically banned”) use of their perfect forms, but since this was a stylistic choice in the original, we argue that translators would intend to maximize perfect use in their languages, unless really disallowed. They first then did all the processes that I described before (extract Perfects, annotate, etc.), and produce maps showing the competition between the Perfect and the Past, and later went to look at the real data to determine the criteria that are relevant for perfect use across these languages. </a:t>
            </a:r>
          </a:p>
        </p:txBody>
      </p:sp>
      <p:sp>
        <p:nvSpPr>
          <p:cNvPr id="4" name="Slide Number Placeholder 3"/>
          <p:cNvSpPr>
            <a:spLocks noGrp="1"/>
          </p:cNvSpPr>
          <p:nvPr>
            <p:ph type="sldNum" sz="quarter" idx="5"/>
          </p:nvPr>
        </p:nvSpPr>
        <p:spPr/>
        <p:txBody>
          <a:bodyPr/>
          <a:lstStyle/>
          <a:p>
            <a:fld id="{F1E7C46E-E541-9E43-84C7-792976D29E7C}" type="slidenum">
              <a:rPr lang="en-US" smtClean="0"/>
              <a:t>20</a:t>
            </a:fld>
            <a:endParaRPr lang="en-US"/>
          </a:p>
        </p:txBody>
      </p:sp>
    </p:spTree>
    <p:extLst>
      <p:ext uri="{BB962C8B-B14F-4D97-AF65-F5344CB8AC3E}">
        <p14:creationId xmlns:p14="http://schemas.microsoft.com/office/powerpoint/2010/main" val="3435144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what the output of multidimensional scaling looks like. In this case, we are looking at all infinitive finite tense marking in the Camus novel. We see in blue the passé composes, in dark green the passé simples, in mustard green the </a:t>
            </a:r>
            <a:r>
              <a:rPr lang="en-US" dirty="0" err="1"/>
              <a:t>imparfait</a:t>
            </a:r>
            <a:r>
              <a:rPr lang="en-US" dirty="0"/>
              <a:t>, and so on…</a:t>
            </a:r>
          </a:p>
          <a:p>
            <a:endParaRPr lang="en-US" dirty="0"/>
          </a:p>
        </p:txBody>
      </p:sp>
      <p:sp>
        <p:nvSpPr>
          <p:cNvPr id="4" name="Slide Number Placeholder 3"/>
          <p:cNvSpPr>
            <a:spLocks noGrp="1"/>
          </p:cNvSpPr>
          <p:nvPr>
            <p:ph type="sldNum" sz="quarter" idx="5"/>
          </p:nvPr>
        </p:nvSpPr>
        <p:spPr/>
        <p:txBody>
          <a:bodyPr/>
          <a:lstStyle/>
          <a:p>
            <a:fld id="{F1E7C46E-E541-9E43-84C7-792976D29E7C}" type="slidenum">
              <a:rPr lang="en-US" smtClean="0"/>
              <a:t>21</a:t>
            </a:fld>
            <a:endParaRPr lang="en-US"/>
          </a:p>
        </p:txBody>
      </p:sp>
    </p:spTree>
    <p:extLst>
      <p:ext uri="{BB962C8B-B14F-4D97-AF65-F5344CB8AC3E}">
        <p14:creationId xmlns:p14="http://schemas.microsoft.com/office/powerpoint/2010/main" val="2764915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said before, we can change the language of the maps, in the interface that is displayed in the bottom of the screen. If we change it to German, we see the same map, with some colors that have changed, but crucially the dots are labeled with the language-specific forms. Blue for the </a:t>
            </a:r>
            <a:r>
              <a:rPr lang="en-US" dirty="0" err="1"/>
              <a:t>Perfekt</a:t>
            </a:r>
            <a:r>
              <a:rPr lang="en-US" dirty="0"/>
              <a:t>, green for the </a:t>
            </a:r>
            <a:r>
              <a:rPr lang="en-US" dirty="0" err="1"/>
              <a:t>Prateritum</a:t>
            </a:r>
            <a:r>
              <a:rPr lang="en-US" dirty="0"/>
              <a:t>, Orange for the </a:t>
            </a:r>
            <a:r>
              <a:rPr lang="en-US" dirty="0" err="1"/>
              <a:t>Präsens</a:t>
            </a:r>
            <a:r>
              <a:rPr lang="en-US" dirty="0"/>
              <a:t>, and so forth. We see for </a:t>
            </a:r>
            <a:r>
              <a:rPr lang="en-US" dirty="0" err="1"/>
              <a:t>instance,that</a:t>
            </a:r>
            <a:r>
              <a:rPr lang="en-US" dirty="0"/>
              <a:t> there is no </a:t>
            </a:r>
            <a:r>
              <a:rPr lang="en-US" dirty="0" err="1"/>
              <a:t>imparfait</a:t>
            </a:r>
            <a:r>
              <a:rPr lang="en-US" dirty="0"/>
              <a:t>, and that all </a:t>
            </a:r>
            <a:r>
              <a:rPr lang="en-US" dirty="0" err="1"/>
              <a:t>imparfaits</a:t>
            </a:r>
            <a:r>
              <a:rPr lang="en-US" dirty="0"/>
              <a:t> (which were in mustard) in French, change for green </a:t>
            </a:r>
            <a:r>
              <a:rPr lang="en-US" dirty="0" err="1"/>
              <a:t>Präteritums</a:t>
            </a:r>
            <a:r>
              <a:rPr lang="en-US" dirty="0"/>
              <a:t> in German, which does not have separate markers </a:t>
            </a:r>
            <a:r>
              <a:rPr lang="en-US" dirty="0" err="1"/>
              <a:t>instantating</a:t>
            </a:r>
            <a:r>
              <a:rPr lang="en-US" dirty="0"/>
              <a:t> this distinction. </a:t>
            </a:r>
          </a:p>
          <a:p>
            <a:endParaRPr lang="en-US" dirty="0"/>
          </a:p>
        </p:txBody>
      </p:sp>
      <p:sp>
        <p:nvSpPr>
          <p:cNvPr id="4" name="Slide Number Placeholder 3"/>
          <p:cNvSpPr>
            <a:spLocks noGrp="1"/>
          </p:cNvSpPr>
          <p:nvPr>
            <p:ph type="sldNum" sz="quarter" idx="5"/>
          </p:nvPr>
        </p:nvSpPr>
        <p:spPr/>
        <p:txBody>
          <a:bodyPr/>
          <a:lstStyle/>
          <a:p>
            <a:fld id="{F1E7C46E-E541-9E43-84C7-792976D29E7C}" type="slidenum">
              <a:rPr lang="en-US" smtClean="0"/>
              <a:t>22</a:t>
            </a:fld>
            <a:endParaRPr lang="en-US"/>
          </a:p>
        </p:txBody>
      </p:sp>
    </p:spTree>
    <p:extLst>
      <p:ext uri="{BB962C8B-B14F-4D97-AF65-F5344CB8AC3E}">
        <p14:creationId xmlns:p14="http://schemas.microsoft.com/office/powerpoint/2010/main" val="2516965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do the same for Dutch…</a:t>
            </a:r>
          </a:p>
          <a:p>
            <a:endParaRPr lang="en-US" dirty="0"/>
          </a:p>
        </p:txBody>
      </p:sp>
      <p:sp>
        <p:nvSpPr>
          <p:cNvPr id="4" name="Slide Number Placeholder 3"/>
          <p:cNvSpPr>
            <a:spLocks noGrp="1"/>
          </p:cNvSpPr>
          <p:nvPr>
            <p:ph type="sldNum" sz="quarter" idx="5"/>
          </p:nvPr>
        </p:nvSpPr>
        <p:spPr/>
        <p:txBody>
          <a:bodyPr/>
          <a:lstStyle/>
          <a:p>
            <a:fld id="{F1E7C46E-E541-9E43-84C7-792976D29E7C}" type="slidenum">
              <a:rPr lang="en-US" smtClean="0"/>
              <a:t>23</a:t>
            </a:fld>
            <a:endParaRPr lang="en-US"/>
          </a:p>
        </p:txBody>
      </p:sp>
    </p:spTree>
    <p:extLst>
      <p:ext uri="{BB962C8B-B14F-4D97-AF65-F5344CB8AC3E}">
        <p14:creationId xmlns:p14="http://schemas.microsoft.com/office/powerpoint/2010/main" val="4101393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Spanish…</a:t>
            </a:r>
          </a:p>
          <a:p>
            <a:endParaRPr lang="en-US" dirty="0"/>
          </a:p>
        </p:txBody>
      </p:sp>
      <p:sp>
        <p:nvSpPr>
          <p:cNvPr id="4" name="Slide Number Placeholder 3"/>
          <p:cNvSpPr>
            <a:spLocks noGrp="1"/>
          </p:cNvSpPr>
          <p:nvPr>
            <p:ph type="sldNum" sz="quarter" idx="5"/>
          </p:nvPr>
        </p:nvSpPr>
        <p:spPr/>
        <p:txBody>
          <a:bodyPr/>
          <a:lstStyle/>
          <a:p>
            <a:fld id="{F1E7C46E-E541-9E43-84C7-792976D29E7C}" type="slidenum">
              <a:rPr lang="en-US" smtClean="0"/>
              <a:t>24</a:t>
            </a:fld>
            <a:endParaRPr lang="en-US"/>
          </a:p>
        </p:txBody>
      </p:sp>
    </p:spTree>
    <p:extLst>
      <p:ext uri="{BB962C8B-B14F-4D97-AF65-F5344CB8AC3E}">
        <p14:creationId xmlns:p14="http://schemas.microsoft.com/office/powerpoint/2010/main" val="1247905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for English… But these maps with all markers can become a bit confusing. That is why our interface also let us unclick, or select some specific markers, the ones that we are interested in. </a:t>
            </a:r>
          </a:p>
          <a:p>
            <a:endParaRPr lang="en-US" dirty="0"/>
          </a:p>
        </p:txBody>
      </p:sp>
      <p:sp>
        <p:nvSpPr>
          <p:cNvPr id="4" name="Slide Number Placeholder 3"/>
          <p:cNvSpPr>
            <a:spLocks noGrp="1"/>
          </p:cNvSpPr>
          <p:nvPr>
            <p:ph type="sldNum" sz="quarter" idx="5"/>
          </p:nvPr>
        </p:nvSpPr>
        <p:spPr/>
        <p:txBody>
          <a:bodyPr/>
          <a:lstStyle/>
          <a:p>
            <a:fld id="{F1E7C46E-E541-9E43-84C7-792976D29E7C}" type="slidenum">
              <a:rPr lang="en-US" smtClean="0"/>
              <a:t>25</a:t>
            </a:fld>
            <a:endParaRPr lang="en-US"/>
          </a:p>
        </p:txBody>
      </p:sp>
    </p:spTree>
    <p:extLst>
      <p:ext uri="{BB962C8B-B14F-4D97-AF65-F5344CB8AC3E}">
        <p14:creationId xmlns:p14="http://schemas.microsoft.com/office/powerpoint/2010/main" val="2411336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we want to look at the variation between Perfect and Past markers, we can select just those –the passé composé and the passé simple, and the </a:t>
            </a:r>
            <a:r>
              <a:rPr lang="en-US" dirty="0" err="1"/>
              <a:t>imparfait</a:t>
            </a:r>
            <a:r>
              <a:rPr lang="en-US" dirty="0"/>
              <a:t>– in the French original, and see a more clear picture of how this domain is mostly instantiated by the passé </a:t>
            </a:r>
            <a:r>
              <a:rPr lang="en-US" dirty="0" err="1"/>
              <a:t>compossé</a:t>
            </a:r>
            <a:r>
              <a:rPr lang="en-US" dirty="0"/>
              <a:t> form in French.</a:t>
            </a:r>
          </a:p>
          <a:p>
            <a:endParaRPr lang="en-US" dirty="0"/>
          </a:p>
        </p:txBody>
      </p:sp>
      <p:sp>
        <p:nvSpPr>
          <p:cNvPr id="4" name="Slide Number Placeholder 3"/>
          <p:cNvSpPr>
            <a:spLocks noGrp="1"/>
          </p:cNvSpPr>
          <p:nvPr>
            <p:ph type="sldNum" sz="quarter" idx="5"/>
          </p:nvPr>
        </p:nvSpPr>
        <p:spPr/>
        <p:txBody>
          <a:bodyPr/>
          <a:lstStyle/>
          <a:p>
            <a:fld id="{F1E7C46E-E541-9E43-84C7-792976D29E7C}" type="slidenum">
              <a:rPr lang="en-US" smtClean="0"/>
              <a:t>26</a:t>
            </a:fld>
            <a:endParaRPr lang="en-US"/>
          </a:p>
        </p:txBody>
      </p:sp>
    </p:spTree>
    <p:extLst>
      <p:ext uri="{BB962C8B-B14F-4D97-AF65-F5344CB8AC3E}">
        <p14:creationId xmlns:p14="http://schemas.microsoft.com/office/powerpoint/2010/main" val="801726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the comparison even more clear to the eye, we can add convex hulls that surround the clusters that belong to the same marker in a specific language. So, let’s not pay much attention to the </a:t>
            </a:r>
            <a:r>
              <a:rPr lang="en-US" dirty="0" err="1"/>
              <a:t>imparfait</a:t>
            </a:r>
            <a:r>
              <a:rPr lang="en-US" dirty="0"/>
              <a:t>, but to the actual competition between the perfective past (in languages that have two simple forms) and the Perfect. Here, in the blue cluster, we have all the passé </a:t>
            </a:r>
            <a:r>
              <a:rPr lang="en-US" dirty="0" err="1"/>
              <a:t>compossés</a:t>
            </a:r>
            <a:r>
              <a:rPr lang="en-US" dirty="0"/>
              <a:t>. </a:t>
            </a:r>
          </a:p>
          <a:p>
            <a:endParaRPr lang="en-US" dirty="0"/>
          </a:p>
        </p:txBody>
      </p:sp>
      <p:sp>
        <p:nvSpPr>
          <p:cNvPr id="4" name="Slide Number Placeholder 3"/>
          <p:cNvSpPr>
            <a:spLocks noGrp="1"/>
          </p:cNvSpPr>
          <p:nvPr>
            <p:ph type="sldNum" sz="quarter" idx="5"/>
          </p:nvPr>
        </p:nvSpPr>
        <p:spPr/>
        <p:txBody>
          <a:bodyPr/>
          <a:lstStyle/>
          <a:p>
            <a:fld id="{F1E7C46E-E541-9E43-84C7-792976D29E7C}" type="slidenum">
              <a:rPr lang="en-US" smtClean="0"/>
              <a:t>27</a:t>
            </a:fld>
            <a:endParaRPr lang="en-US"/>
          </a:p>
        </p:txBody>
      </p:sp>
    </p:spTree>
    <p:extLst>
      <p:ext uri="{BB962C8B-B14F-4D97-AF65-F5344CB8AC3E}">
        <p14:creationId xmlns:p14="http://schemas.microsoft.com/office/powerpoint/2010/main" val="1841545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now look at German, besides the increase in the green area, (mostly by virtue of the </a:t>
            </a:r>
            <a:r>
              <a:rPr lang="en-US" dirty="0" err="1"/>
              <a:t>imparfaits</a:t>
            </a:r>
            <a:r>
              <a:rPr lang="en-US" dirty="0"/>
              <a:t> that became green, even if we’re not considering them right now), what is crucial is that the blue area shrunk. (move back). In particular, there are those 22 points in the middle, that 22-point cluster, that became green; that is, that it was a passé composé in French and is now a </a:t>
            </a:r>
            <a:r>
              <a:rPr lang="en-US" dirty="0" err="1"/>
              <a:t>Präteritum</a:t>
            </a:r>
            <a:r>
              <a:rPr lang="en-US" dirty="0"/>
              <a:t> in German. </a:t>
            </a:r>
          </a:p>
          <a:p>
            <a:endParaRPr lang="en-US" dirty="0"/>
          </a:p>
        </p:txBody>
      </p:sp>
      <p:sp>
        <p:nvSpPr>
          <p:cNvPr id="4" name="Slide Number Placeholder 3"/>
          <p:cNvSpPr>
            <a:spLocks noGrp="1"/>
          </p:cNvSpPr>
          <p:nvPr>
            <p:ph type="sldNum" sz="quarter" idx="5"/>
          </p:nvPr>
        </p:nvSpPr>
        <p:spPr/>
        <p:txBody>
          <a:bodyPr/>
          <a:lstStyle/>
          <a:p>
            <a:fld id="{F1E7C46E-E541-9E43-84C7-792976D29E7C}" type="slidenum">
              <a:rPr lang="en-US" smtClean="0"/>
              <a:t>28</a:t>
            </a:fld>
            <a:endParaRPr lang="en-US"/>
          </a:p>
        </p:txBody>
      </p:sp>
    </p:spTree>
    <p:extLst>
      <p:ext uri="{BB962C8B-B14F-4D97-AF65-F5344CB8AC3E}">
        <p14:creationId xmlns:p14="http://schemas.microsoft.com/office/powerpoint/2010/main" val="31756693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look at Dutch, we see a further reduction, which now crucially affects those 316 points in the middle, that have become an </a:t>
            </a:r>
            <a:r>
              <a:rPr lang="en-US" dirty="0" err="1"/>
              <a:t>ovt</a:t>
            </a:r>
            <a:r>
              <a:rPr lang="en-US" dirty="0"/>
              <a:t>, the </a:t>
            </a:r>
            <a:r>
              <a:rPr lang="en-US" dirty="0" err="1"/>
              <a:t>dutch</a:t>
            </a:r>
            <a:r>
              <a:rPr lang="en-US" dirty="0"/>
              <a:t> past, instead of the original passé composé, or the </a:t>
            </a:r>
            <a:r>
              <a:rPr lang="en-US" dirty="0" err="1"/>
              <a:t>german</a:t>
            </a:r>
            <a:r>
              <a:rPr lang="en-US" dirty="0"/>
              <a:t> </a:t>
            </a:r>
            <a:r>
              <a:rPr lang="en-US" dirty="0" err="1"/>
              <a:t>Perfekt</a:t>
            </a:r>
            <a:r>
              <a:rPr lang="en-US" dirty="0"/>
              <a:t>. </a:t>
            </a:r>
          </a:p>
          <a:p>
            <a:endParaRPr lang="en-US" dirty="0"/>
          </a:p>
        </p:txBody>
      </p:sp>
      <p:sp>
        <p:nvSpPr>
          <p:cNvPr id="4" name="Slide Number Placeholder 3"/>
          <p:cNvSpPr>
            <a:spLocks noGrp="1"/>
          </p:cNvSpPr>
          <p:nvPr>
            <p:ph type="sldNum" sz="quarter" idx="5"/>
          </p:nvPr>
        </p:nvSpPr>
        <p:spPr/>
        <p:txBody>
          <a:bodyPr/>
          <a:lstStyle/>
          <a:p>
            <a:fld id="{F1E7C46E-E541-9E43-84C7-792976D29E7C}" type="slidenum">
              <a:rPr lang="en-US" smtClean="0"/>
              <a:t>29</a:t>
            </a:fld>
            <a:endParaRPr lang="en-US"/>
          </a:p>
        </p:txBody>
      </p:sp>
    </p:spTree>
    <p:extLst>
      <p:ext uri="{BB962C8B-B14F-4D97-AF65-F5344CB8AC3E}">
        <p14:creationId xmlns:p14="http://schemas.microsoft.com/office/powerpoint/2010/main" val="4196591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in Translation is a NWO-funded research project with the general goal of writing a cross-linguistically valid semantics of the HAVE-Perfect (that is the combination of an auxiliary have and a past participle) on the basis of comparing (originally, although this has been expanded in many ways) five Western European languages: Dutch, of course, German, French, Spanish and English. And to identify different ingredients for this semantics, at the lexical, sentential, discourse and extralinguistic level, we have been making use of a new methodology that we have called Translation Mining, which is a specific approach to parallel-corpora research. I arrived to this project in 2020, but my colleagues have been working on this since 2017, firstly making use of a parallel-corpus made out of </a:t>
            </a:r>
            <a:r>
              <a:rPr lang="en-US" dirty="0" err="1"/>
              <a:t>L’etranger</a:t>
            </a:r>
            <a:r>
              <a:rPr lang="en-US" dirty="0"/>
              <a:t>, Camus’ novel, and its translations into these languages, which will be our focus today, and a second stage, where we have been using the first volume of the Harry Potter’s series.</a:t>
            </a:r>
          </a:p>
        </p:txBody>
      </p:sp>
      <p:sp>
        <p:nvSpPr>
          <p:cNvPr id="4" name="Slide Number Placeholder 3"/>
          <p:cNvSpPr>
            <a:spLocks noGrp="1"/>
          </p:cNvSpPr>
          <p:nvPr>
            <p:ph type="sldNum" sz="quarter" idx="5"/>
          </p:nvPr>
        </p:nvSpPr>
        <p:spPr/>
        <p:txBody>
          <a:bodyPr/>
          <a:lstStyle/>
          <a:p>
            <a:fld id="{F1E7C46E-E541-9E43-84C7-792976D29E7C}" type="slidenum">
              <a:rPr lang="en-US" smtClean="0"/>
              <a:t>3</a:t>
            </a:fld>
            <a:endParaRPr lang="en-US"/>
          </a:p>
        </p:txBody>
      </p:sp>
    </p:spTree>
    <p:extLst>
      <p:ext uri="{BB962C8B-B14F-4D97-AF65-F5344CB8AC3E}">
        <p14:creationId xmlns:p14="http://schemas.microsoft.com/office/powerpoint/2010/main" val="11090590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moving into Spanish, we see a clear extension of the green area, of the past marker, and a further reduction of the blue, principally losing that 27-context cluster in the middle right, that was a </a:t>
            </a:r>
            <a:r>
              <a:rPr lang="en-US" dirty="0" err="1"/>
              <a:t>vtt</a:t>
            </a:r>
            <a:r>
              <a:rPr lang="en-US" dirty="0"/>
              <a:t>, a perfect marker in </a:t>
            </a:r>
            <a:r>
              <a:rPr lang="en-US" dirty="0" err="1"/>
              <a:t>dutch</a:t>
            </a:r>
            <a:r>
              <a:rPr lang="en-US" dirty="0"/>
              <a:t>, and is now a pretérito Indefinido, a past marker. </a:t>
            </a:r>
          </a:p>
          <a:p>
            <a:endParaRPr lang="en-US" dirty="0"/>
          </a:p>
        </p:txBody>
      </p:sp>
      <p:sp>
        <p:nvSpPr>
          <p:cNvPr id="4" name="Slide Number Placeholder 3"/>
          <p:cNvSpPr>
            <a:spLocks noGrp="1"/>
          </p:cNvSpPr>
          <p:nvPr>
            <p:ph type="sldNum" sz="quarter" idx="5"/>
          </p:nvPr>
        </p:nvSpPr>
        <p:spPr/>
        <p:txBody>
          <a:bodyPr/>
          <a:lstStyle/>
          <a:p>
            <a:fld id="{F1E7C46E-E541-9E43-84C7-792976D29E7C}" type="slidenum">
              <a:rPr lang="en-US" smtClean="0"/>
              <a:t>30</a:t>
            </a:fld>
            <a:endParaRPr lang="en-US"/>
          </a:p>
        </p:txBody>
      </p:sp>
    </p:spTree>
    <p:extLst>
      <p:ext uri="{BB962C8B-B14F-4D97-AF65-F5344CB8AC3E}">
        <p14:creationId xmlns:p14="http://schemas.microsoft.com/office/powerpoint/2010/main" val="35507255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English map looks a bit more messy, but the crucial thing to observe here is that there were 6 contexts (in the right) that were </a:t>
            </a:r>
            <a:r>
              <a:rPr lang="en-US" dirty="0" err="1"/>
              <a:t>pretéritos</a:t>
            </a:r>
            <a:r>
              <a:rPr lang="en-US" dirty="0"/>
              <a:t> </a:t>
            </a:r>
            <a:r>
              <a:rPr lang="en-US" dirty="0" err="1"/>
              <a:t>compuestos</a:t>
            </a:r>
            <a:r>
              <a:rPr lang="en-US" dirty="0"/>
              <a:t> in Spanish, the perfect form, and have become now a Simple Past. </a:t>
            </a:r>
          </a:p>
          <a:p>
            <a:endParaRPr lang="en-US" dirty="0"/>
          </a:p>
        </p:txBody>
      </p:sp>
      <p:sp>
        <p:nvSpPr>
          <p:cNvPr id="4" name="Slide Number Placeholder 3"/>
          <p:cNvSpPr>
            <a:spLocks noGrp="1"/>
          </p:cNvSpPr>
          <p:nvPr>
            <p:ph type="sldNum" sz="quarter" idx="5"/>
          </p:nvPr>
        </p:nvSpPr>
        <p:spPr/>
        <p:txBody>
          <a:bodyPr/>
          <a:lstStyle/>
          <a:p>
            <a:fld id="{F1E7C46E-E541-9E43-84C7-792976D29E7C}" type="slidenum">
              <a:rPr lang="en-US" smtClean="0"/>
              <a:t>31</a:t>
            </a:fld>
            <a:endParaRPr lang="en-US"/>
          </a:p>
        </p:txBody>
      </p:sp>
    </p:spTree>
    <p:extLst>
      <p:ext uri="{BB962C8B-B14F-4D97-AF65-F5344CB8AC3E}">
        <p14:creationId xmlns:p14="http://schemas.microsoft.com/office/powerpoint/2010/main" val="12987364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also look at the different tuples or different combinations that exist across languages, which are, in turn, the clusters on the map, as I described before. </a:t>
            </a:r>
          </a:p>
        </p:txBody>
      </p:sp>
      <p:sp>
        <p:nvSpPr>
          <p:cNvPr id="4" name="Slide Number Placeholder 3"/>
          <p:cNvSpPr>
            <a:spLocks noGrp="1"/>
          </p:cNvSpPr>
          <p:nvPr>
            <p:ph type="sldNum" sz="quarter" idx="5"/>
          </p:nvPr>
        </p:nvSpPr>
        <p:spPr/>
        <p:txBody>
          <a:bodyPr/>
          <a:lstStyle/>
          <a:p>
            <a:fld id="{F1E7C46E-E541-9E43-84C7-792976D29E7C}" type="slidenum">
              <a:rPr lang="en-US" smtClean="0"/>
              <a:t>32</a:t>
            </a:fld>
            <a:endParaRPr lang="en-US"/>
          </a:p>
        </p:txBody>
      </p:sp>
    </p:spTree>
    <p:extLst>
      <p:ext uri="{BB962C8B-B14F-4D97-AF65-F5344CB8AC3E}">
        <p14:creationId xmlns:p14="http://schemas.microsoft.com/office/powerpoint/2010/main" val="35506500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when we do this, we see (with respect to Perfect/ Past variation) five crucial rows. In the row marked with 1, we see that there ae 10 contexts where all languages are blue, they all use a Perfect. Now, in the row marked with a 2, we see that there are 6 contexts where all languages manage to maintain the original Perfect in French, but only English needs to change to the Past. In the row marked with a 3, that happens to Spanish. There are 27 contexts in which Spanish (and crucially English too) need to resort to their Past forms, while German and Dutch maintain their Perfect. The big change in numbers comes in 4, where only German and French share a Perfect, but all the other languages, now including Dutch, need a Past, with 316 cases. Finally, we have the 22 contexts where not even German keeps a Perfect form, and switches the French passé composé for a </a:t>
            </a:r>
            <a:r>
              <a:rPr lang="en-US" dirty="0" err="1"/>
              <a:t>Präteritum</a:t>
            </a:r>
            <a:r>
              <a:rPr lang="en-US" dirty="0"/>
              <a:t>. </a:t>
            </a:r>
          </a:p>
        </p:txBody>
      </p:sp>
      <p:sp>
        <p:nvSpPr>
          <p:cNvPr id="4" name="Slide Number Placeholder 3"/>
          <p:cNvSpPr>
            <a:spLocks noGrp="1"/>
          </p:cNvSpPr>
          <p:nvPr>
            <p:ph type="sldNum" sz="quarter" idx="5"/>
          </p:nvPr>
        </p:nvSpPr>
        <p:spPr/>
        <p:txBody>
          <a:bodyPr/>
          <a:lstStyle/>
          <a:p>
            <a:fld id="{F1E7C46E-E541-9E43-84C7-792976D29E7C}" type="slidenum">
              <a:rPr lang="en-US" smtClean="0"/>
              <a:t>33</a:t>
            </a:fld>
            <a:endParaRPr lang="en-US"/>
          </a:p>
        </p:txBody>
      </p:sp>
    </p:spTree>
    <p:extLst>
      <p:ext uri="{BB962C8B-B14F-4D97-AF65-F5344CB8AC3E}">
        <p14:creationId xmlns:p14="http://schemas.microsoft.com/office/powerpoint/2010/main" val="40195438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descriptive statistics allows us to see general patterns; for instance, that the passé composé is mostly translated by a Perfect in German, and by a past in the other languages, because the most frequent combination is one with passé composé, </a:t>
            </a:r>
            <a:r>
              <a:rPr lang="en-US" dirty="0" err="1"/>
              <a:t>perkeft</a:t>
            </a:r>
            <a:r>
              <a:rPr lang="en-US" dirty="0"/>
              <a:t>, simple past, pretérito Indefinido, and </a:t>
            </a:r>
            <a:r>
              <a:rPr lang="en-US" dirty="0" err="1"/>
              <a:t>ovt</a:t>
            </a:r>
            <a:r>
              <a:rPr lang="en-US" dirty="0"/>
              <a:t> in </a:t>
            </a:r>
            <a:r>
              <a:rPr lang="en-US" dirty="0" err="1"/>
              <a:t>dutch</a:t>
            </a:r>
            <a:r>
              <a:rPr lang="en-US" dirty="0"/>
              <a:t>. In this way, German seems to pattern with French; and Spanish with English. Both in the Germanic family and in the Romance family, there is a liberal Perfect language (French in Romance, German in Germanic) and a restricted one (Spanish in Romance, English in Germanic). </a:t>
            </a:r>
          </a:p>
        </p:txBody>
      </p:sp>
      <p:sp>
        <p:nvSpPr>
          <p:cNvPr id="4" name="Slide Number Placeholder 3"/>
          <p:cNvSpPr>
            <a:spLocks noGrp="1"/>
          </p:cNvSpPr>
          <p:nvPr>
            <p:ph type="sldNum" sz="quarter" idx="5"/>
          </p:nvPr>
        </p:nvSpPr>
        <p:spPr/>
        <p:txBody>
          <a:bodyPr/>
          <a:lstStyle/>
          <a:p>
            <a:fld id="{F1E7C46E-E541-9E43-84C7-792976D29E7C}" type="slidenum">
              <a:rPr lang="en-US" smtClean="0"/>
              <a:t>34</a:t>
            </a:fld>
            <a:endParaRPr lang="en-US"/>
          </a:p>
        </p:txBody>
      </p:sp>
    </p:spTree>
    <p:extLst>
      <p:ext uri="{BB962C8B-B14F-4D97-AF65-F5344CB8AC3E}">
        <p14:creationId xmlns:p14="http://schemas.microsoft.com/office/powerpoint/2010/main" val="2212648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these descriptive statistics only show us these global tendencies. However, we consider that variation in form really reflects variation in meaning, and our cartographic visualization techniques allows us to dig deeper. </a:t>
            </a:r>
          </a:p>
        </p:txBody>
      </p:sp>
      <p:sp>
        <p:nvSpPr>
          <p:cNvPr id="4" name="Slide Number Placeholder 3"/>
          <p:cNvSpPr>
            <a:spLocks noGrp="1"/>
          </p:cNvSpPr>
          <p:nvPr>
            <p:ph type="sldNum" sz="quarter" idx="5"/>
          </p:nvPr>
        </p:nvSpPr>
        <p:spPr/>
        <p:txBody>
          <a:bodyPr/>
          <a:lstStyle/>
          <a:p>
            <a:fld id="{F1E7C46E-E541-9E43-84C7-792976D29E7C}" type="slidenum">
              <a:rPr lang="en-US" smtClean="0"/>
              <a:t>35</a:t>
            </a:fld>
            <a:endParaRPr lang="en-US"/>
          </a:p>
        </p:txBody>
      </p:sp>
    </p:spTree>
    <p:extLst>
      <p:ext uri="{BB962C8B-B14F-4D97-AF65-F5344CB8AC3E}">
        <p14:creationId xmlns:p14="http://schemas.microsoft.com/office/powerpoint/2010/main" val="25992303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When</a:t>
            </a:r>
            <a:r>
              <a:rPr lang="nl-NL" dirty="0"/>
              <a:t> we have a full map, in </a:t>
            </a:r>
            <a:r>
              <a:rPr lang="nl-NL" dirty="0" err="1"/>
              <a:t>this</a:t>
            </a:r>
            <a:r>
              <a:rPr lang="nl-NL" dirty="0"/>
              <a:t> case in </a:t>
            </a:r>
            <a:r>
              <a:rPr lang="nl-NL" dirty="0" err="1"/>
              <a:t>German</a:t>
            </a:r>
            <a:r>
              <a:rPr lang="nl-NL" dirty="0"/>
              <a:t>, we </a:t>
            </a:r>
            <a:r>
              <a:rPr lang="nl-NL" dirty="0" err="1"/>
              <a:t>can</a:t>
            </a:r>
            <a:r>
              <a:rPr lang="nl-NL" dirty="0"/>
              <a:t> go </a:t>
            </a:r>
            <a:r>
              <a:rPr lang="nl-NL" dirty="0" err="1"/>
              <a:t>to</a:t>
            </a:r>
            <a:r>
              <a:rPr lang="nl-NL" dirty="0"/>
              <a:t> a </a:t>
            </a:r>
            <a:r>
              <a:rPr lang="nl-NL" dirty="0" err="1"/>
              <a:t>specific</a:t>
            </a:r>
            <a:r>
              <a:rPr lang="nl-NL" dirty="0"/>
              <a:t> context, or cluster, </a:t>
            </a:r>
            <a:r>
              <a:rPr lang="nl-NL" dirty="0" err="1"/>
              <a:t>and</a:t>
            </a:r>
            <a:r>
              <a:rPr lang="nl-NL" dirty="0"/>
              <a:t> click on it. </a:t>
            </a:r>
          </a:p>
        </p:txBody>
      </p:sp>
      <p:sp>
        <p:nvSpPr>
          <p:cNvPr id="4" name="Tijdelijke aanduiding voor dianummer 3"/>
          <p:cNvSpPr>
            <a:spLocks noGrp="1"/>
          </p:cNvSpPr>
          <p:nvPr>
            <p:ph type="sldNum" sz="quarter" idx="10"/>
          </p:nvPr>
        </p:nvSpPr>
        <p:spPr/>
        <p:txBody>
          <a:bodyPr/>
          <a:lstStyle/>
          <a:p>
            <a:fld id="{0A3C37BE-C303-496D-B5CD-85F2937540FC}" type="slidenum">
              <a:rPr lang="nl-NL" smtClean="0"/>
              <a:pPr/>
              <a:t>36</a:t>
            </a:fld>
            <a:endParaRPr lang="nl-NL" dirty="0"/>
          </a:p>
        </p:txBody>
      </p:sp>
    </p:spTree>
    <p:extLst>
      <p:ext uri="{BB962C8B-B14F-4D97-AF65-F5344CB8AC3E}">
        <p14:creationId xmlns:p14="http://schemas.microsoft.com/office/powerpoint/2010/main" val="20007008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When</a:t>
            </a:r>
            <a:r>
              <a:rPr lang="nl-NL" dirty="0"/>
              <a:t> </a:t>
            </a:r>
            <a:r>
              <a:rPr lang="nl-NL" dirty="0" err="1"/>
              <a:t>it</a:t>
            </a:r>
            <a:r>
              <a:rPr lang="nl-NL" dirty="0"/>
              <a:t> is </a:t>
            </a:r>
            <a:r>
              <a:rPr lang="nl-NL" dirty="0" err="1"/>
              <a:t>just</a:t>
            </a:r>
            <a:r>
              <a:rPr lang="nl-NL" dirty="0"/>
              <a:t> </a:t>
            </a:r>
            <a:r>
              <a:rPr lang="nl-NL" dirty="0" err="1"/>
              <a:t>one</a:t>
            </a:r>
            <a:r>
              <a:rPr lang="nl-NL" dirty="0"/>
              <a:t> case, </a:t>
            </a:r>
            <a:r>
              <a:rPr lang="nl-NL" dirty="0" err="1"/>
              <a:t>it</a:t>
            </a:r>
            <a:r>
              <a:rPr lang="nl-NL" dirty="0"/>
              <a:t> </a:t>
            </a:r>
            <a:r>
              <a:rPr lang="nl-NL" dirty="0" err="1"/>
              <a:t>will</a:t>
            </a:r>
            <a:r>
              <a:rPr lang="nl-NL" dirty="0"/>
              <a:t> </a:t>
            </a:r>
            <a:r>
              <a:rPr lang="nl-NL" dirty="0" err="1"/>
              <a:t>bring</a:t>
            </a:r>
            <a:r>
              <a:rPr lang="nl-NL" dirty="0"/>
              <a:t> </a:t>
            </a:r>
            <a:r>
              <a:rPr lang="nl-NL" dirty="0" err="1"/>
              <a:t>us</a:t>
            </a:r>
            <a:r>
              <a:rPr lang="nl-NL" dirty="0"/>
              <a:t> </a:t>
            </a:r>
            <a:r>
              <a:rPr lang="nl-NL" dirty="0" err="1"/>
              <a:t>to</a:t>
            </a:r>
            <a:r>
              <a:rPr lang="nl-NL" dirty="0"/>
              <a:t> </a:t>
            </a:r>
            <a:r>
              <a:rPr lang="nl-NL" dirty="0" err="1"/>
              <a:t>this</a:t>
            </a:r>
            <a:r>
              <a:rPr lang="nl-NL" dirty="0"/>
              <a:t> page, </a:t>
            </a:r>
            <a:r>
              <a:rPr lang="nl-NL" dirty="0" err="1"/>
              <a:t>where</a:t>
            </a:r>
            <a:r>
              <a:rPr lang="nl-NL" dirty="0"/>
              <a:t> we </a:t>
            </a:r>
            <a:r>
              <a:rPr lang="nl-NL" dirty="0" err="1"/>
              <a:t>see</a:t>
            </a:r>
            <a:r>
              <a:rPr lang="nl-NL" dirty="0"/>
              <a:t> </a:t>
            </a:r>
            <a:r>
              <a:rPr lang="nl-NL" dirty="0" err="1"/>
              <a:t>the</a:t>
            </a:r>
            <a:r>
              <a:rPr lang="nl-NL" dirty="0"/>
              <a:t> </a:t>
            </a:r>
            <a:r>
              <a:rPr lang="nl-NL" dirty="0" err="1"/>
              <a:t>original</a:t>
            </a:r>
            <a:r>
              <a:rPr lang="nl-NL" dirty="0"/>
              <a:t> </a:t>
            </a:r>
            <a:r>
              <a:rPr lang="nl-NL" dirty="0" err="1"/>
              <a:t>and</a:t>
            </a:r>
            <a:r>
              <a:rPr lang="nl-NL" dirty="0"/>
              <a:t> </a:t>
            </a:r>
            <a:r>
              <a:rPr lang="nl-NL" dirty="0" err="1"/>
              <a:t>its</a:t>
            </a:r>
            <a:r>
              <a:rPr lang="nl-NL" dirty="0"/>
              <a:t> </a:t>
            </a:r>
            <a:r>
              <a:rPr lang="nl-NL" dirty="0" err="1"/>
              <a:t>translations</a:t>
            </a:r>
            <a:r>
              <a:rPr lang="nl-NL" dirty="0"/>
              <a:t> (</a:t>
            </a:r>
            <a:r>
              <a:rPr lang="nl-NL" dirty="0" err="1"/>
              <a:t>when</a:t>
            </a:r>
            <a:r>
              <a:rPr lang="nl-NL" dirty="0"/>
              <a:t> </a:t>
            </a:r>
            <a:r>
              <a:rPr lang="nl-NL" dirty="0" err="1"/>
              <a:t>the</a:t>
            </a:r>
            <a:r>
              <a:rPr lang="nl-NL" dirty="0"/>
              <a:t> cluster is </a:t>
            </a:r>
            <a:r>
              <a:rPr lang="nl-NL" dirty="0" err="1"/>
              <a:t>larger</a:t>
            </a:r>
            <a:r>
              <a:rPr lang="nl-NL" dirty="0"/>
              <a:t>, we get </a:t>
            </a:r>
            <a:r>
              <a:rPr lang="nl-NL" dirty="0" err="1"/>
              <a:t>to</a:t>
            </a:r>
            <a:r>
              <a:rPr lang="nl-NL" dirty="0"/>
              <a:t> </a:t>
            </a:r>
            <a:r>
              <a:rPr lang="nl-NL" dirty="0" err="1"/>
              <a:t>an</a:t>
            </a:r>
            <a:r>
              <a:rPr lang="nl-NL" dirty="0"/>
              <a:t> </a:t>
            </a:r>
            <a:r>
              <a:rPr lang="nl-NL" dirty="0" err="1"/>
              <a:t>intermediate</a:t>
            </a:r>
            <a:r>
              <a:rPr lang="nl-NL" dirty="0"/>
              <a:t> page </a:t>
            </a:r>
            <a:r>
              <a:rPr lang="nl-NL" dirty="0" err="1"/>
              <a:t>where</a:t>
            </a:r>
            <a:r>
              <a:rPr lang="nl-NL" dirty="0"/>
              <a:t> </a:t>
            </a:r>
            <a:r>
              <a:rPr lang="nl-NL" dirty="0" err="1"/>
              <a:t>all</a:t>
            </a:r>
            <a:r>
              <a:rPr lang="nl-NL" dirty="0"/>
              <a:t> cases </a:t>
            </a:r>
            <a:r>
              <a:rPr lang="nl-NL" dirty="0" err="1"/>
              <a:t>with</a:t>
            </a:r>
            <a:r>
              <a:rPr lang="nl-NL" dirty="0"/>
              <a:t> </a:t>
            </a:r>
            <a:r>
              <a:rPr lang="nl-NL" dirty="0" err="1"/>
              <a:t>that</a:t>
            </a:r>
            <a:r>
              <a:rPr lang="nl-NL" dirty="0"/>
              <a:t> </a:t>
            </a:r>
            <a:r>
              <a:rPr lang="nl-NL" dirty="0" err="1"/>
              <a:t>configuration</a:t>
            </a:r>
            <a:r>
              <a:rPr lang="nl-NL" dirty="0"/>
              <a:t> are </a:t>
            </a:r>
            <a:r>
              <a:rPr lang="nl-NL" dirty="0" err="1"/>
              <a:t>listed</a:t>
            </a:r>
            <a:r>
              <a:rPr lang="nl-NL" dirty="0"/>
              <a:t>, </a:t>
            </a:r>
            <a:r>
              <a:rPr lang="nl-NL" dirty="0" err="1"/>
              <a:t>and</a:t>
            </a:r>
            <a:r>
              <a:rPr lang="nl-NL" dirty="0"/>
              <a:t> we </a:t>
            </a:r>
            <a:r>
              <a:rPr lang="nl-NL" dirty="0" err="1"/>
              <a:t>can</a:t>
            </a:r>
            <a:r>
              <a:rPr lang="nl-NL" dirty="0"/>
              <a:t> look at </a:t>
            </a:r>
            <a:r>
              <a:rPr lang="nl-NL" dirty="0" err="1"/>
              <a:t>them</a:t>
            </a:r>
            <a:r>
              <a:rPr lang="nl-NL" dirty="0"/>
              <a:t> </a:t>
            </a:r>
            <a:r>
              <a:rPr lang="nl-NL" dirty="0" err="1"/>
              <a:t>one</a:t>
            </a:r>
            <a:r>
              <a:rPr lang="nl-NL" dirty="0"/>
              <a:t> </a:t>
            </a:r>
            <a:r>
              <a:rPr lang="nl-NL" dirty="0" err="1"/>
              <a:t>by</a:t>
            </a:r>
            <a:r>
              <a:rPr lang="nl-NL" dirty="0"/>
              <a:t> </a:t>
            </a:r>
            <a:r>
              <a:rPr lang="nl-NL" dirty="0" err="1"/>
              <a:t>one</a:t>
            </a:r>
            <a:r>
              <a:rPr lang="nl-NL" dirty="0"/>
              <a:t>).</a:t>
            </a:r>
          </a:p>
          <a:p>
            <a:r>
              <a:rPr lang="nl-NL" dirty="0" err="1"/>
              <a:t>So</a:t>
            </a:r>
            <a:r>
              <a:rPr lang="nl-NL" dirty="0"/>
              <a:t> in </a:t>
            </a:r>
            <a:r>
              <a:rPr lang="nl-NL" dirty="0" err="1"/>
              <a:t>this</a:t>
            </a:r>
            <a:r>
              <a:rPr lang="nl-NL" dirty="0"/>
              <a:t> case, we </a:t>
            </a:r>
            <a:r>
              <a:rPr lang="nl-NL" dirty="0" err="1"/>
              <a:t>see</a:t>
            </a:r>
            <a:r>
              <a:rPr lang="nl-NL" dirty="0"/>
              <a:t> </a:t>
            </a:r>
            <a:r>
              <a:rPr lang="nl-NL" dirty="0" err="1"/>
              <a:t>the</a:t>
            </a:r>
            <a:r>
              <a:rPr lang="nl-NL" dirty="0"/>
              <a:t> French passé composé, </a:t>
            </a:r>
            <a:r>
              <a:rPr lang="nl-NL" dirty="0" err="1"/>
              <a:t>the</a:t>
            </a:r>
            <a:r>
              <a:rPr lang="nl-NL" dirty="0"/>
              <a:t> </a:t>
            </a:r>
            <a:r>
              <a:rPr lang="nl-NL" dirty="0" err="1"/>
              <a:t>German</a:t>
            </a:r>
            <a:r>
              <a:rPr lang="nl-NL" dirty="0"/>
              <a:t> </a:t>
            </a:r>
            <a:r>
              <a:rPr lang="nl-NL" dirty="0" err="1"/>
              <a:t>Perfekt</a:t>
            </a:r>
            <a:r>
              <a:rPr lang="nl-NL" dirty="0"/>
              <a:t>, </a:t>
            </a:r>
            <a:r>
              <a:rPr lang="nl-NL" dirty="0" err="1"/>
              <a:t>the</a:t>
            </a:r>
            <a:r>
              <a:rPr lang="nl-NL" dirty="0"/>
              <a:t> Spanish pretérito perfecto </a:t>
            </a:r>
            <a:r>
              <a:rPr lang="nl-NL" dirty="0" err="1"/>
              <a:t>compuesto</a:t>
            </a:r>
            <a:r>
              <a:rPr lang="nl-NL" dirty="0"/>
              <a:t>, </a:t>
            </a:r>
            <a:r>
              <a:rPr lang="nl-NL" dirty="0" err="1"/>
              <a:t>the</a:t>
            </a:r>
            <a:r>
              <a:rPr lang="nl-NL" dirty="0"/>
              <a:t> Dutch OVT, </a:t>
            </a:r>
            <a:r>
              <a:rPr lang="nl-NL" dirty="0" err="1"/>
              <a:t>and</a:t>
            </a:r>
            <a:r>
              <a:rPr lang="nl-NL" dirty="0"/>
              <a:t> </a:t>
            </a:r>
            <a:r>
              <a:rPr lang="nl-NL" dirty="0" err="1"/>
              <a:t>the</a:t>
            </a:r>
            <a:r>
              <a:rPr lang="nl-NL" dirty="0"/>
              <a:t> English </a:t>
            </a:r>
            <a:r>
              <a:rPr lang="nl-NL" dirty="0" err="1"/>
              <a:t>SImple</a:t>
            </a:r>
            <a:r>
              <a:rPr lang="nl-NL" dirty="0"/>
              <a:t> Past. </a:t>
            </a:r>
            <a:r>
              <a:rPr lang="nl-NL" dirty="0" err="1"/>
              <a:t>This</a:t>
            </a:r>
            <a:r>
              <a:rPr lang="nl-NL" dirty="0"/>
              <a:t> is </a:t>
            </a:r>
            <a:r>
              <a:rPr lang="nl-NL" dirty="0" err="1"/>
              <a:t>one</a:t>
            </a:r>
            <a:r>
              <a:rPr lang="nl-NL" dirty="0"/>
              <a:t> case </a:t>
            </a:r>
            <a:r>
              <a:rPr lang="nl-NL" dirty="0" err="1"/>
              <a:t>that</a:t>
            </a:r>
            <a:r>
              <a:rPr lang="nl-NL" dirty="0"/>
              <a:t> looks like </a:t>
            </a:r>
            <a:r>
              <a:rPr lang="nl-NL" dirty="0" err="1"/>
              <a:t>an</a:t>
            </a:r>
            <a:r>
              <a:rPr lang="nl-NL" dirty="0"/>
              <a:t> </a:t>
            </a:r>
            <a:r>
              <a:rPr lang="nl-NL" dirty="0" err="1"/>
              <a:t>exception</a:t>
            </a:r>
            <a:r>
              <a:rPr lang="nl-NL" dirty="0"/>
              <a:t> </a:t>
            </a:r>
            <a:r>
              <a:rPr lang="nl-NL" dirty="0" err="1"/>
              <a:t>to</a:t>
            </a:r>
            <a:r>
              <a:rPr lang="nl-NL" dirty="0"/>
              <a:t> </a:t>
            </a:r>
            <a:r>
              <a:rPr lang="nl-NL" dirty="0" err="1"/>
              <a:t>our</a:t>
            </a:r>
            <a:r>
              <a:rPr lang="nl-NL" dirty="0"/>
              <a:t> </a:t>
            </a:r>
            <a:r>
              <a:rPr lang="nl-NL" dirty="0" err="1"/>
              <a:t>main</a:t>
            </a:r>
            <a:r>
              <a:rPr lang="nl-NL" dirty="0"/>
              <a:t> clusters, (</a:t>
            </a:r>
            <a:r>
              <a:rPr lang="nl-NL" dirty="0" err="1"/>
              <a:t>because</a:t>
            </a:r>
            <a:r>
              <a:rPr lang="nl-NL" dirty="0"/>
              <a:t> </a:t>
            </a:r>
            <a:r>
              <a:rPr lang="nl-NL" dirty="0" err="1"/>
              <a:t>spanish</a:t>
            </a:r>
            <a:r>
              <a:rPr lang="nl-NL" dirty="0"/>
              <a:t> has a perfect </a:t>
            </a:r>
            <a:r>
              <a:rPr lang="nl-NL" dirty="0" err="1"/>
              <a:t>and</a:t>
            </a:r>
            <a:r>
              <a:rPr lang="nl-NL" dirty="0"/>
              <a:t> </a:t>
            </a:r>
            <a:r>
              <a:rPr lang="nl-NL" dirty="0" err="1"/>
              <a:t>dutch</a:t>
            </a:r>
            <a:r>
              <a:rPr lang="nl-NL" dirty="0"/>
              <a:t> a past), </a:t>
            </a:r>
            <a:r>
              <a:rPr lang="nl-NL" dirty="0" err="1"/>
              <a:t>and</a:t>
            </a:r>
            <a:r>
              <a:rPr lang="nl-NL" dirty="0"/>
              <a:t> </a:t>
            </a:r>
            <a:r>
              <a:rPr lang="nl-NL" dirty="0" err="1"/>
              <a:t>that’s</a:t>
            </a:r>
            <a:r>
              <a:rPr lang="nl-NL" dirty="0"/>
              <a:t> </a:t>
            </a:r>
            <a:r>
              <a:rPr lang="nl-NL" dirty="0" err="1"/>
              <a:t>why</a:t>
            </a:r>
            <a:r>
              <a:rPr lang="nl-NL" dirty="0"/>
              <a:t> </a:t>
            </a:r>
            <a:r>
              <a:rPr lang="nl-NL" dirty="0" err="1"/>
              <a:t>there</a:t>
            </a:r>
            <a:r>
              <a:rPr lang="nl-NL" dirty="0"/>
              <a:t> is </a:t>
            </a:r>
            <a:r>
              <a:rPr lang="nl-NL" dirty="0" err="1"/>
              <a:t>probably</a:t>
            </a:r>
            <a:r>
              <a:rPr lang="nl-NL" dirty="0"/>
              <a:t> </a:t>
            </a:r>
            <a:r>
              <a:rPr lang="nl-NL" dirty="0" err="1"/>
              <a:t>only</a:t>
            </a:r>
            <a:r>
              <a:rPr lang="nl-NL" dirty="0"/>
              <a:t> </a:t>
            </a:r>
            <a:r>
              <a:rPr lang="nl-NL" dirty="0" err="1"/>
              <a:t>one</a:t>
            </a:r>
            <a:r>
              <a:rPr lang="nl-NL" dirty="0"/>
              <a:t> case. </a:t>
            </a:r>
          </a:p>
        </p:txBody>
      </p:sp>
      <p:sp>
        <p:nvSpPr>
          <p:cNvPr id="4" name="Tijdelijke aanduiding voor dianummer 3"/>
          <p:cNvSpPr>
            <a:spLocks noGrp="1"/>
          </p:cNvSpPr>
          <p:nvPr>
            <p:ph type="sldNum" sz="quarter" idx="10"/>
          </p:nvPr>
        </p:nvSpPr>
        <p:spPr/>
        <p:txBody>
          <a:bodyPr/>
          <a:lstStyle/>
          <a:p>
            <a:fld id="{0A3C37BE-C303-496D-B5CD-85F2937540FC}" type="slidenum">
              <a:rPr lang="nl-NL" smtClean="0"/>
              <a:pPr/>
              <a:t>37</a:t>
            </a:fld>
            <a:endParaRPr lang="nl-NL" dirty="0"/>
          </a:p>
        </p:txBody>
      </p:sp>
    </p:spTree>
    <p:extLst>
      <p:ext uri="{BB962C8B-B14F-4D97-AF65-F5344CB8AC3E}">
        <p14:creationId xmlns:p14="http://schemas.microsoft.com/office/powerpoint/2010/main" val="38079054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 idea holds. When we compare French with German</a:t>
            </a:r>
          </a:p>
          <a:p>
            <a:endParaRPr lang="en-US" dirty="0"/>
          </a:p>
        </p:txBody>
      </p:sp>
      <p:sp>
        <p:nvSpPr>
          <p:cNvPr id="4" name="Slide Number Placeholder 3"/>
          <p:cNvSpPr>
            <a:spLocks noGrp="1"/>
          </p:cNvSpPr>
          <p:nvPr>
            <p:ph type="sldNum" sz="quarter" idx="5"/>
          </p:nvPr>
        </p:nvSpPr>
        <p:spPr/>
        <p:txBody>
          <a:bodyPr/>
          <a:lstStyle/>
          <a:p>
            <a:fld id="{F1E7C46E-E541-9E43-84C7-792976D29E7C}" type="slidenum">
              <a:rPr lang="en-US" smtClean="0"/>
              <a:t>38</a:t>
            </a:fld>
            <a:endParaRPr lang="en-US"/>
          </a:p>
        </p:txBody>
      </p:sp>
    </p:spTree>
    <p:extLst>
      <p:ext uri="{BB962C8B-B14F-4D97-AF65-F5344CB8AC3E}">
        <p14:creationId xmlns:p14="http://schemas.microsoft.com/office/powerpoint/2010/main" val="20740011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clearly see that the main change are those 22 points that go from Perfect to Past in the middle. If we look at those cases in detail, what do we see?</a:t>
            </a:r>
          </a:p>
          <a:p>
            <a:endParaRPr lang="en-US" dirty="0"/>
          </a:p>
        </p:txBody>
      </p:sp>
      <p:sp>
        <p:nvSpPr>
          <p:cNvPr id="4" name="Slide Number Placeholder 3"/>
          <p:cNvSpPr>
            <a:spLocks noGrp="1"/>
          </p:cNvSpPr>
          <p:nvPr>
            <p:ph type="sldNum" sz="quarter" idx="5"/>
          </p:nvPr>
        </p:nvSpPr>
        <p:spPr/>
        <p:txBody>
          <a:bodyPr/>
          <a:lstStyle/>
          <a:p>
            <a:fld id="{F1E7C46E-E541-9E43-84C7-792976D29E7C}" type="slidenum">
              <a:rPr lang="en-US" smtClean="0"/>
              <a:t>39</a:t>
            </a:fld>
            <a:endParaRPr lang="en-US"/>
          </a:p>
        </p:txBody>
      </p:sp>
    </p:spTree>
    <p:extLst>
      <p:ext uri="{BB962C8B-B14F-4D97-AF65-F5344CB8AC3E}">
        <p14:creationId xmlns:p14="http://schemas.microsoft.com/office/powerpoint/2010/main" val="939646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today’s talk, I’ll first introduce you to our main research questions about the semantics of the Perfect, its competition with the Past markers, and its crosslinguistic variation. I’ll then present the Translation Mining method in relation to </a:t>
            </a:r>
            <a:r>
              <a:rPr lang="en-US" dirty="0" err="1"/>
              <a:t>L’etranger</a:t>
            </a:r>
            <a:r>
              <a:rPr lang="en-US" dirty="0"/>
              <a:t> and the subset relation in Perfect Use that my collaborators have found across languages. Then I’ll present some ideas on how to test for the reliability and the granularity of the generalizations that can be extracted from parallel corpora methods, specifically by introducing a case study of an experimental acceptability judgment task in English, Spanish and Dutch about the Present Perfect Puzzle. And in the last part of the talk, we will reflect on the advantages of combining these two methodologies.</a:t>
            </a:r>
          </a:p>
        </p:txBody>
      </p:sp>
      <p:sp>
        <p:nvSpPr>
          <p:cNvPr id="4" name="Slide Number Placeholder 3"/>
          <p:cNvSpPr>
            <a:spLocks noGrp="1"/>
          </p:cNvSpPr>
          <p:nvPr>
            <p:ph type="sldNum" sz="quarter" idx="5"/>
          </p:nvPr>
        </p:nvSpPr>
        <p:spPr/>
        <p:txBody>
          <a:bodyPr/>
          <a:lstStyle/>
          <a:p>
            <a:fld id="{F1E7C46E-E541-9E43-84C7-792976D29E7C}" type="slidenum">
              <a:rPr lang="en-US" smtClean="0"/>
              <a:t>4</a:t>
            </a:fld>
            <a:endParaRPr lang="en-US"/>
          </a:p>
        </p:txBody>
      </p:sp>
    </p:spTree>
    <p:extLst>
      <p:ext uri="{BB962C8B-B14F-4D97-AF65-F5344CB8AC3E}">
        <p14:creationId xmlns:p14="http://schemas.microsoft.com/office/powerpoint/2010/main" val="38429533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crucial distinction between French and German (once we look at the 22 cases) seems to be driven by lexical semantics. French is the only language that allows a state to be expressed with a Perfect form inside a narrative sequence, while all other languages require a Past form, even German. (read the example). So a lexical semantic element will need to be part of the semantics of the Perfect. </a:t>
            </a:r>
          </a:p>
        </p:txBody>
      </p:sp>
      <p:sp>
        <p:nvSpPr>
          <p:cNvPr id="4" name="Slide Number Placeholder 3"/>
          <p:cNvSpPr>
            <a:spLocks noGrp="1"/>
          </p:cNvSpPr>
          <p:nvPr>
            <p:ph type="sldNum" sz="quarter" idx="5"/>
          </p:nvPr>
        </p:nvSpPr>
        <p:spPr/>
        <p:txBody>
          <a:bodyPr/>
          <a:lstStyle/>
          <a:p>
            <a:fld id="{F1E7C46E-E541-9E43-84C7-792976D29E7C}" type="slidenum">
              <a:rPr lang="en-US" smtClean="0"/>
              <a:t>40</a:t>
            </a:fld>
            <a:endParaRPr lang="en-US"/>
          </a:p>
        </p:txBody>
      </p:sp>
    </p:spTree>
    <p:extLst>
      <p:ext uri="{BB962C8B-B14F-4D97-AF65-F5344CB8AC3E}">
        <p14:creationId xmlns:p14="http://schemas.microsoft.com/office/powerpoint/2010/main" val="37069884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look at the difference between German and Dutch now</a:t>
            </a:r>
          </a:p>
          <a:p>
            <a:endParaRPr lang="en-US" dirty="0"/>
          </a:p>
        </p:txBody>
      </p:sp>
      <p:sp>
        <p:nvSpPr>
          <p:cNvPr id="4" name="Slide Number Placeholder 3"/>
          <p:cNvSpPr>
            <a:spLocks noGrp="1"/>
          </p:cNvSpPr>
          <p:nvPr>
            <p:ph type="sldNum" sz="quarter" idx="5"/>
          </p:nvPr>
        </p:nvSpPr>
        <p:spPr/>
        <p:txBody>
          <a:bodyPr/>
          <a:lstStyle/>
          <a:p>
            <a:fld id="{F1E7C46E-E541-9E43-84C7-792976D29E7C}" type="slidenum">
              <a:rPr lang="en-US" smtClean="0"/>
              <a:t>41</a:t>
            </a:fld>
            <a:endParaRPr lang="en-US"/>
          </a:p>
        </p:txBody>
      </p:sp>
    </p:spTree>
    <p:extLst>
      <p:ext uri="{BB962C8B-B14F-4D97-AF65-F5344CB8AC3E}">
        <p14:creationId xmlns:p14="http://schemas.microsoft.com/office/powerpoint/2010/main" val="12869708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crucial set of points that change color are those 316 in the middle right.</a:t>
            </a:r>
          </a:p>
          <a:p>
            <a:endParaRPr lang="en-US" dirty="0"/>
          </a:p>
        </p:txBody>
      </p:sp>
      <p:sp>
        <p:nvSpPr>
          <p:cNvPr id="4" name="Slide Number Placeholder 3"/>
          <p:cNvSpPr>
            <a:spLocks noGrp="1"/>
          </p:cNvSpPr>
          <p:nvPr>
            <p:ph type="sldNum" sz="quarter" idx="5"/>
          </p:nvPr>
        </p:nvSpPr>
        <p:spPr/>
        <p:txBody>
          <a:bodyPr/>
          <a:lstStyle/>
          <a:p>
            <a:fld id="{F1E7C46E-E541-9E43-84C7-792976D29E7C}" type="slidenum">
              <a:rPr lang="en-US" smtClean="0"/>
              <a:t>42</a:t>
            </a:fld>
            <a:endParaRPr lang="en-US"/>
          </a:p>
        </p:txBody>
      </p:sp>
    </p:spTree>
    <p:extLst>
      <p:ext uri="{BB962C8B-B14F-4D97-AF65-F5344CB8AC3E}">
        <p14:creationId xmlns:p14="http://schemas.microsoft.com/office/powerpoint/2010/main" val="3903526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looking at those cases, what we observe is that while German can use its Perfect form for narration, the Dutch counterpart, the VTT, resists temporal progress in discourse, and resorts to the past marker, the OVT. (read the example). So discourse, dynamic semantics, are also part of the Perfect. </a:t>
            </a:r>
          </a:p>
        </p:txBody>
      </p:sp>
      <p:sp>
        <p:nvSpPr>
          <p:cNvPr id="4" name="Slide Number Placeholder 3"/>
          <p:cNvSpPr>
            <a:spLocks noGrp="1"/>
          </p:cNvSpPr>
          <p:nvPr>
            <p:ph type="sldNum" sz="quarter" idx="5"/>
          </p:nvPr>
        </p:nvSpPr>
        <p:spPr/>
        <p:txBody>
          <a:bodyPr/>
          <a:lstStyle/>
          <a:p>
            <a:fld id="{F1E7C46E-E541-9E43-84C7-792976D29E7C}" type="slidenum">
              <a:rPr lang="en-US" smtClean="0"/>
              <a:t>43</a:t>
            </a:fld>
            <a:endParaRPr lang="en-US"/>
          </a:p>
        </p:txBody>
      </p:sp>
    </p:spTree>
    <p:extLst>
      <p:ext uri="{BB962C8B-B14F-4D97-AF65-F5344CB8AC3E}">
        <p14:creationId xmlns:p14="http://schemas.microsoft.com/office/powerpoint/2010/main" val="37417905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from Dutch to Spanish</a:t>
            </a:r>
          </a:p>
          <a:p>
            <a:endParaRPr lang="en-US" dirty="0"/>
          </a:p>
        </p:txBody>
      </p:sp>
      <p:sp>
        <p:nvSpPr>
          <p:cNvPr id="4" name="Slide Number Placeholder 3"/>
          <p:cNvSpPr>
            <a:spLocks noGrp="1"/>
          </p:cNvSpPr>
          <p:nvPr>
            <p:ph type="sldNum" sz="quarter" idx="5"/>
          </p:nvPr>
        </p:nvSpPr>
        <p:spPr/>
        <p:txBody>
          <a:bodyPr/>
          <a:lstStyle/>
          <a:p>
            <a:fld id="{F1E7C46E-E541-9E43-84C7-792976D29E7C}" type="slidenum">
              <a:rPr lang="en-US" smtClean="0"/>
              <a:t>44</a:t>
            </a:fld>
            <a:endParaRPr lang="en-US"/>
          </a:p>
        </p:txBody>
      </p:sp>
    </p:spTree>
    <p:extLst>
      <p:ext uri="{BB962C8B-B14F-4D97-AF65-F5344CB8AC3E}">
        <p14:creationId xmlns:p14="http://schemas.microsoft.com/office/powerpoint/2010/main" val="41194055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crucial points under analysis are those 27 cases that have now turned green, marked with the pretérito Indefinido. </a:t>
            </a:r>
          </a:p>
          <a:p>
            <a:endParaRPr lang="en-US" dirty="0"/>
          </a:p>
        </p:txBody>
      </p:sp>
      <p:sp>
        <p:nvSpPr>
          <p:cNvPr id="4" name="Slide Number Placeholder 3"/>
          <p:cNvSpPr>
            <a:spLocks noGrp="1"/>
          </p:cNvSpPr>
          <p:nvPr>
            <p:ph type="sldNum" sz="quarter" idx="5"/>
          </p:nvPr>
        </p:nvSpPr>
        <p:spPr/>
        <p:txBody>
          <a:bodyPr/>
          <a:lstStyle/>
          <a:p>
            <a:fld id="{F1E7C46E-E541-9E43-84C7-792976D29E7C}" type="slidenum">
              <a:rPr lang="en-US" smtClean="0"/>
              <a:t>45</a:t>
            </a:fld>
            <a:endParaRPr lang="en-US"/>
          </a:p>
        </p:txBody>
      </p:sp>
    </p:spTree>
    <p:extLst>
      <p:ext uri="{BB962C8B-B14F-4D97-AF65-F5344CB8AC3E}">
        <p14:creationId xmlns:p14="http://schemas.microsoft.com/office/powerpoint/2010/main" val="7467002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cases that convey events clearly located in the prehodiernal past. In these cases, French German and Dutch can use their perfect form, but Spanish needs to use its Perfective past. (read example) This shows that compositional semantics are also part of the semantics of the Perfect. </a:t>
            </a:r>
          </a:p>
        </p:txBody>
      </p:sp>
      <p:sp>
        <p:nvSpPr>
          <p:cNvPr id="4" name="Slide Number Placeholder 3"/>
          <p:cNvSpPr>
            <a:spLocks noGrp="1"/>
          </p:cNvSpPr>
          <p:nvPr>
            <p:ph type="sldNum" sz="quarter" idx="5"/>
          </p:nvPr>
        </p:nvSpPr>
        <p:spPr/>
        <p:txBody>
          <a:bodyPr/>
          <a:lstStyle/>
          <a:p>
            <a:fld id="{F1E7C46E-E541-9E43-84C7-792976D29E7C}" type="slidenum">
              <a:rPr lang="en-US" smtClean="0"/>
              <a:t>46</a:t>
            </a:fld>
            <a:endParaRPr lang="en-US"/>
          </a:p>
        </p:txBody>
      </p:sp>
    </p:spTree>
    <p:extLst>
      <p:ext uri="{BB962C8B-B14F-4D97-AF65-F5344CB8AC3E}">
        <p14:creationId xmlns:p14="http://schemas.microsoft.com/office/powerpoint/2010/main" val="19991549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when looking at the difference between Spanish and </a:t>
            </a:r>
            <a:r>
              <a:rPr lang="en-US" dirty="0" err="1"/>
              <a:t>ENglish</a:t>
            </a:r>
            <a:r>
              <a:rPr lang="en-US" dirty="0"/>
              <a:t>. </a:t>
            </a:r>
          </a:p>
          <a:p>
            <a:endParaRPr lang="en-US" dirty="0"/>
          </a:p>
        </p:txBody>
      </p:sp>
      <p:sp>
        <p:nvSpPr>
          <p:cNvPr id="4" name="Slide Number Placeholder 3"/>
          <p:cNvSpPr>
            <a:spLocks noGrp="1"/>
          </p:cNvSpPr>
          <p:nvPr>
            <p:ph type="sldNum" sz="quarter" idx="5"/>
          </p:nvPr>
        </p:nvSpPr>
        <p:spPr/>
        <p:txBody>
          <a:bodyPr/>
          <a:lstStyle/>
          <a:p>
            <a:fld id="{F1E7C46E-E541-9E43-84C7-792976D29E7C}" type="slidenum">
              <a:rPr lang="en-US" smtClean="0"/>
              <a:t>47</a:t>
            </a:fld>
            <a:endParaRPr lang="en-US"/>
          </a:p>
        </p:txBody>
      </p:sp>
    </p:spTree>
    <p:extLst>
      <p:ext uri="{BB962C8B-B14F-4D97-AF65-F5344CB8AC3E}">
        <p14:creationId xmlns:p14="http://schemas.microsoft.com/office/powerpoint/2010/main" val="21755027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focus are those six points that have changed from a pretérito perfecto Compuesto into a simple past. </a:t>
            </a:r>
          </a:p>
          <a:p>
            <a:endParaRPr lang="en-US" dirty="0"/>
          </a:p>
        </p:txBody>
      </p:sp>
      <p:sp>
        <p:nvSpPr>
          <p:cNvPr id="4" name="Slide Number Placeholder 3"/>
          <p:cNvSpPr>
            <a:spLocks noGrp="1"/>
          </p:cNvSpPr>
          <p:nvPr>
            <p:ph type="sldNum" sz="quarter" idx="5"/>
          </p:nvPr>
        </p:nvSpPr>
        <p:spPr/>
        <p:txBody>
          <a:bodyPr/>
          <a:lstStyle/>
          <a:p>
            <a:fld id="{F1E7C46E-E541-9E43-84C7-792976D29E7C}" type="slidenum">
              <a:rPr lang="en-US" smtClean="0"/>
              <a:t>48</a:t>
            </a:fld>
            <a:endParaRPr lang="en-US"/>
          </a:p>
        </p:txBody>
      </p:sp>
    </p:spTree>
    <p:extLst>
      <p:ext uri="{BB962C8B-B14F-4D97-AF65-F5344CB8AC3E}">
        <p14:creationId xmlns:p14="http://schemas.microsoft.com/office/powerpoint/2010/main" val="20614464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Looking at those, we find a few things. First, that with hodiernal deictic  past-referring adverbs, Spanish allows the pretérito perfecto Compuesto, but English does not, and uses its past (read example). It also seems that the novelty of the state introduced by the Perfect plays a role, as in the second example. </a:t>
            </a:r>
            <a:r>
              <a:rPr lang="en-US" sz="1200" kern="1200" dirty="0">
                <a:solidFill>
                  <a:schemeClr val="tx1"/>
                </a:solidFill>
                <a:effectLst/>
                <a:latin typeface="+mn-lt"/>
                <a:ea typeface="+mn-ea"/>
                <a:cs typeface="+mn-cs"/>
              </a:rPr>
              <a:t>Michaelis, says that the English Present Perfect cannot express a pragmatically presupposed event. (read example). So here the Simple Past is actually motivated by the previous discourse, where we learn that the protagonist has already entered the mortuary, in which rests his mother’s coffin, and  has seen the closed coffin. So the fact that the coffin is closed is not new information, and therefore the translation must avoid the present perfect. All in all, it seems that pragmatic factors will also be involved in the crosslinguistic semantics of the Perfect. </a:t>
            </a:r>
          </a:p>
          <a:p>
            <a:endParaRPr lang="en-US" dirty="0"/>
          </a:p>
        </p:txBody>
      </p:sp>
      <p:sp>
        <p:nvSpPr>
          <p:cNvPr id="4" name="Slide Number Placeholder 3"/>
          <p:cNvSpPr>
            <a:spLocks noGrp="1"/>
          </p:cNvSpPr>
          <p:nvPr>
            <p:ph type="sldNum" sz="quarter" idx="5"/>
          </p:nvPr>
        </p:nvSpPr>
        <p:spPr/>
        <p:txBody>
          <a:bodyPr/>
          <a:lstStyle/>
          <a:p>
            <a:fld id="{F1E7C46E-E541-9E43-84C7-792976D29E7C}" type="slidenum">
              <a:rPr lang="en-US" smtClean="0"/>
              <a:t>49</a:t>
            </a:fld>
            <a:endParaRPr lang="en-US"/>
          </a:p>
        </p:txBody>
      </p:sp>
    </p:spTree>
    <p:extLst>
      <p:ext uri="{BB962C8B-B14F-4D97-AF65-F5344CB8AC3E}">
        <p14:creationId xmlns:p14="http://schemas.microsoft.com/office/powerpoint/2010/main" val="3340077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begin.</a:t>
            </a:r>
          </a:p>
        </p:txBody>
      </p:sp>
      <p:sp>
        <p:nvSpPr>
          <p:cNvPr id="4" name="Slide Number Placeholder 3"/>
          <p:cNvSpPr>
            <a:spLocks noGrp="1"/>
          </p:cNvSpPr>
          <p:nvPr>
            <p:ph type="sldNum" sz="quarter" idx="5"/>
          </p:nvPr>
        </p:nvSpPr>
        <p:spPr/>
        <p:txBody>
          <a:bodyPr/>
          <a:lstStyle/>
          <a:p>
            <a:fld id="{F1E7C46E-E541-9E43-84C7-792976D29E7C}" type="slidenum">
              <a:rPr lang="en-US" smtClean="0"/>
              <a:t>5</a:t>
            </a:fld>
            <a:endParaRPr lang="en-US"/>
          </a:p>
        </p:txBody>
      </p:sp>
    </p:spTree>
    <p:extLst>
      <p:ext uri="{BB962C8B-B14F-4D97-AF65-F5344CB8AC3E}">
        <p14:creationId xmlns:p14="http://schemas.microsoft.com/office/powerpoint/2010/main" val="13740231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have the cases, those 10 on the far right that have remained a Perfect all along. </a:t>
            </a:r>
          </a:p>
          <a:p>
            <a:endParaRPr lang="en-US" dirty="0"/>
          </a:p>
        </p:txBody>
      </p:sp>
      <p:sp>
        <p:nvSpPr>
          <p:cNvPr id="4" name="Slide Number Placeholder 3"/>
          <p:cNvSpPr>
            <a:spLocks noGrp="1"/>
          </p:cNvSpPr>
          <p:nvPr>
            <p:ph type="sldNum" sz="quarter" idx="5"/>
          </p:nvPr>
        </p:nvSpPr>
        <p:spPr/>
        <p:txBody>
          <a:bodyPr/>
          <a:lstStyle/>
          <a:p>
            <a:fld id="{F1E7C46E-E541-9E43-84C7-792976D29E7C}" type="slidenum">
              <a:rPr lang="en-US" smtClean="0"/>
              <a:t>50</a:t>
            </a:fld>
            <a:endParaRPr lang="en-US"/>
          </a:p>
        </p:txBody>
      </p:sp>
    </p:spTree>
    <p:extLst>
      <p:ext uri="{BB962C8B-B14F-4D97-AF65-F5344CB8AC3E}">
        <p14:creationId xmlns:p14="http://schemas.microsoft.com/office/powerpoint/2010/main" val="4666752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our classic resultative Perfects (read example).</a:t>
            </a:r>
          </a:p>
        </p:txBody>
      </p:sp>
      <p:sp>
        <p:nvSpPr>
          <p:cNvPr id="4" name="Slide Number Placeholder 3"/>
          <p:cNvSpPr>
            <a:spLocks noGrp="1"/>
          </p:cNvSpPr>
          <p:nvPr>
            <p:ph type="sldNum" sz="quarter" idx="5"/>
          </p:nvPr>
        </p:nvSpPr>
        <p:spPr/>
        <p:txBody>
          <a:bodyPr/>
          <a:lstStyle/>
          <a:p>
            <a:fld id="{F1E7C46E-E541-9E43-84C7-792976D29E7C}" type="slidenum">
              <a:rPr lang="en-US" smtClean="0"/>
              <a:t>51</a:t>
            </a:fld>
            <a:endParaRPr lang="en-US"/>
          </a:p>
        </p:txBody>
      </p:sp>
    </p:spTree>
    <p:extLst>
      <p:ext uri="{BB962C8B-B14F-4D97-AF65-F5344CB8AC3E}">
        <p14:creationId xmlns:p14="http://schemas.microsoft.com/office/powerpoint/2010/main" val="2095460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our classic existential perfects. So a semantics of the Perfect should also have these readings into account as part of their core meaning. </a:t>
            </a:r>
          </a:p>
        </p:txBody>
      </p:sp>
      <p:sp>
        <p:nvSpPr>
          <p:cNvPr id="4" name="Slide Number Placeholder 3"/>
          <p:cNvSpPr>
            <a:spLocks noGrp="1"/>
          </p:cNvSpPr>
          <p:nvPr>
            <p:ph type="sldNum" sz="quarter" idx="5"/>
          </p:nvPr>
        </p:nvSpPr>
        <p:spPr/>
        <p:txBody>
          <a:bodyPr/>
          <a:lstStyle/>
          <a:p>
            <a:fld id="{F1E7C46E-E541-9E43-84C7-792976D29E7C}" type="slidenum">
              <a:rPr lang="en-US" smtClean="0"/>
              <a:t>52</a:t>
            </a:fld>
            <a:endParaRPr lang="en-US"/>
          </a:p>
        </p:txBody>
      </p:sp>
    </p:spTree>
    <p:extLst>
      <p:ext uri="{BB962C8B-B14F-4D97-AF65-F5344CB8AC3E}">
        <p14:creationId xmlns:p14="http://schemas.microsoft.com/office/powerpoint/2010/main" val="1740552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have observed more generally is that once a context switches from perfect to Past in a particular language, that verb form remains a past in the next language, creating a subset relation across languages. It is not a dichotomy as Schaden for instance had proposed, but a sliding scale from more liberal to more restricted perfect languages. </a:t>
            </a:r>
          </a:p>
        </p:txBody>
      </p:sp>
      <p:sp>
        <p:nvSpPr>
          <p:cNvPr id="4" name="Slide Number Placeholder 3"/>
          <p:cNvSpPr>
            <a:spLocks noGrp="1"/>
          </p:cNvSpPr>
          <p:nvPr>
            <p:ph type="sldNum" sz="quarter" idx="5"/>
          </p:nvPr>
        </p:nvSpPr>
        <p:spPr/>
        <p:txBody>
          <a:bodyPr/>
          <a:lstStyle/>
          <a:p>
            <a:fld id="{F1E7C46E-E541-9E43-84C7-792976D29E7C}" type="slidenum">
              <a:rPr lang="en-US" smtClean="0"/>
              <a:t>53</a:t>
            </a:fld>
            <a:endParaRPr lang="en-US"/>
          </a:p>
        </p:txBody>
      </p:sp>
    </p:spTree>
    <p:extLst>
      <p:ext uri="{BB962C8B-B14F-4D97-AF65-F5344CB8AC3E}">
        <p14:creationId xmlns:p14="http://schemas.microsoft.com/office/powerpoint/2010/main" val="11913959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our descriptive statistics show the global tendencies in the grammar of each language, but the temporal maps allow us to see that the distribution of tense forms is organized as a subset relation, where the reduction in the domain of the Perfect gives rise to a wider use of the Past. </a:t>
            </a:r>
          </a:p>
          <a:p>
            <a:r>
              <a:rPr lang="en-US" dirty="0"/>
              <a:t>Investigating the individual data points provides us with the demarcation lines between languages, showing that the principles governing language variation in this domain imply lexical semantics, compositional semantics, dynamic semantics and pragmatics.  </a:t>
            </a:r>
          </a:p>
        </p:txBody>
      </p:sp>
      <p:sp>
        <p:nvSpPr>
          <p:cNvPr id="4" name="Slide Number Placeholder 3"/>
          <p:cNvSpPr>
            <a:spLocks noGrp="1"/>
          </p:cNvSpPr>
          <p:nvPr>
            <p:ph type="sldNum" sz="quarter" idx="5"/>
          </p:nvPr>
        </p:nvSpPr>
        <p:spPr/>
        <p:txBody>
          <a:bodyPr/>
          <a:lstStyle/>
          <a:p>
            <a:fld id="{F1E7C46E-E541-9E43-84C7-792976D29E7C}" type="slidenum">
              <a:rPr lang="en-US" smtClean="0"/>
              <a:t>54</a:t>
            </a:fld>
            <a:endParaRPr lang="en-US"/>
          </a:p>
        </p:txBody>
      </p:sp>
    </p:spTree>
    <p:extLst>
      <p:ext uri="{BB962C8B-B14F-4D97-AF65-F5344CB8AC3E}">
        <p14:creationId xmlns:p14="http://schemas.microsoft.com/office/powerpoint/2010/main" val="160799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could stop there. But we don’t. We know that this data driven approach can produce results that might be skewed because of the specific corpus we’re using. For instance, Camus is said to make a special use of the passé composé in </a:t>
            </a:r>
            <a:r>
              <a:rPr lang="en-US" dirty="0" err="1"/>
              <a:t>L’etranger</a:t>
            </a:r>
            <a:r>
              <a:rPr lang="en-US" dirty="0"/>
              <a:t>, leading to a potential bias towards extending perfect use in the other languages. So, can we reproduce these results in a translation corpus with another source language, one that has preferably a more classical use of the PERFECT?</a:t>
            </a:r>
          </a:p>
          <a:p>
            <a:r>
              <a:rPr lang="en-US" dirty="0"/>
              <a:t>And that’s what we’ve been doing, using Harry Potter and the Philosopher’s Stone, an English original, as our source, and looking at its translations to these other languages, to replicate the findings in a different corpus, with a different source language, validating the methodology.</a:t>
            </a:r>
          </a:p>
        </p:txBody>
      </p:sp>
      <p:sp>
        <p:nvSpPr>
          <p:cNvPr id="4" name="Slide Number Placeholder 3"/>
          <p:cNvSpPr>
            <a:spLocks noGrp="1"/>
          </p:cNvSpPr>
          <p:nvPr>
            <p:ph type="sldNum" sz="quarter" idx="5"/>
          </p:nvPr>
        </p:nvSpPr>
        <p:spPr/>
        <p:txBody>
          <a:bodyPr/>
          <a:lstStyle/>
          <a:p>
            <a:fld id="{F1E7C46E-E541-9E43-84C7-792976D29E7C}" type="slidenum">
              <a:rPr lang="en-US" smtClean="0"/>
              <a:t>55</a:t>
            </a:fld>
            <a:endParaRPr lang="en-US"/>
          </a:p>
        </p:txBody>
      </p:sp>
    </p:spTree>
    <p:extLst>
      <p:ext uri="{BB962C8B-B14F-4D97-AF65-F5344CB8AC3E}">
        <p14:creationId xmlns:p14="http://schemas.microsoft.com/office/powerpoint/2010/main" val="8844759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there are also a few issues with respect to reliability and granularity of the generalizations that are still present when only changing the corpus. </a:t>
            </a:r>
          </a:p>
        </p:txBody>
      </p:sp>
      <p:sp>
        <p:nvSpPr>
          <p:cNvPr id="4" name="Slide Number Placeholder 3"/>
          <p:cNvSpPr>
            <a:spLocks noGrp="1"/>
          </p:cNvSpPr>
          <p:nvPr>
            <p:ph type="sldNum" sz="quarter" idx="5"/>
          </p:nvPr>
        </p:nvSpPr>
        <p:spPr/>
        <p:txBody>
          <a:bodyPr/>
          <a:lstStyle/>
          <a:p>
            <a:fld id="{F1E7C46E-E541-9E43-84C7-792976D29E7C}" type="slidenum">
              <a:rPr lang="en-US" smtClean="0"/>
              <a:t>56</a:t>
            </a:fld>
            <a:endParaRPr lang="en-US"/>
          </a:p>
        </p:txBody>
      </p:sp>
    </p:spTree>
    <p:extLst>
      <p:ext uri="{BB962C8B-B14F-4D97-AF65-F5344CB8AC3E}">
        <p14:creationId xmlns:p14="http://schemas.microsoft.com/office/powerpoint/2010/main" val="34874778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the reliability of the method, we could ask whether the data that comes from translations is generalizable to the language under study, whether the translations are representative or are just the idiolect of one translator.</a:t>
            </a:r>
          </a:p>
          <a:p>
            <a:r>
              <a:rPr lang="en-US" dirty="0"/>
              <a:t>And we know that we can differentiate generally between grammar induced variation and idiosyncratic variation because we rely on quantitative data, and we focus on systematic changes in usage, changes that occur in many cases, and because our exploration is also driven by interpretation of the data, careful analysis, and an integration with previous literature.  </a:t>
            </a:r>
          </a:p>
        </p:txBody>
      </p:sp>
      <p:sp>
        <p:nvSpPr>
          <p:cNvPr id="4" name="Slide Number Placeholder 3"/>
          <p:cNvSpPr>
            <a:spLocks noGrp="1"/>
          </p:cNvSpPr>
          <p:nvPr>
            <p:ph type="sldNum" sz="quarter" idx="5"/>
          </p:nvPr>
        </p:nvSpPr>
        <p:spPr/>
        <p:txBody>
          <a:bodyPr/>
          <a:lstStyle/>
          <a:p>
            <a:fld id="{F1E7C46E-E541-9E43-84C7-792976D29E7C}" type="slidenum">
              <a:rPr lang="en-US" smtClean="0"/>
              <a:t>57</a:t>
            </a:fld>
            <a:endParaRPr lang="en-US"/>
          </a:p>
        </p:txBody>
      </p:sp>
    </p:spTree>
    <p:extLst>
      <p:ext uri="{BB962C8B-B14F-4D97-AF65-F5344CB8AC3E}">
        <p14:creationId xmlns:p14="http://schemas.microsoft.com/office/powerpoint/2010/main" val="152864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other hand, corpus work only shows attested forms, basically the ‘best’ option in each context, since its dependent variable is necessarily binary: attested vs. not attested. In this way, corpora provide data about the well-formedness only of the best structures, because other alternatives that might still be viable just don’t appear, especially in small corpora.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Parallel corpora </a:t>
            </a:r>
            <a:r>
              <a:rPr lang="en-US" sz="1200" dirty="0"/>
              <a:t>is already better than monolingual corpora at picking up on </a:t>
            </a:r>
            <a:r>
              <a:rPr lang="en-US" sz="1200" b="1" dirty="0"/>
              <a:t>negative evidence</a:t>
            </a:r>
            <a:r>
              <a:rPr lang="en-US" sz="1200" dirty="0"/>
              <a:t>, since by keeping the context/meaning across languages constant, we can see whether some forms do not show up in a given language. </a:t>
            </a:r>
            <a:endParaRPr lang="en-US" dirty="0"/>
          </a:p>
          <a:p>
            <a:r>
              <a:rPr lang="en-US" dirty="0"/>
              <a:t>But to counter this problem we can also look at grammaticality judgments, which tend to be gradient, since it has been repeatedly noted that middle-rated constructions do not appear in corpora (it’s not that they appear less, they just don’t show up). </a:t>
            </a:r>
          </a:p>
          <a:p>
            <a:endParaRPr lang="en-US" dirty="0"/>
          </a:p>
          <a:p>
            <a:r>
              <a:rPr lang="en-US" dirty="0"/>
              <a:t>So if we don’t look at other sources of data, we might be missing out on relevant constraints to build a cross linguistically valid semantics of the Perfect.</a:t>
            </a:r>
          </a:p>
        </p:txBody>
      </p:sp>
      <p:sp>
        <p:nvSpPr>
          <p:cNvPr id="4" name="Slide Number Placeholder 3"/>
          <p:cNvSpPr>
            <a:spLocks noGrp="1"/>
          </p:cNvSpPr>
          <p:nvPr>
            <p:ph type="sldNum" sz="quarter" idx="5"/>
          </p:nvPr>
        </p:nvSpPr>
        <p:spPr/>
        <p:txBody>
          <a:bodyPr/>
          <a:lstStyle/>
          <a:p>
            <a:fld id="{F1E7C46E-E541-9E43-84C7-792976D29E7C}" type="slidenum">
              <a:rPr lang="en-US" smtClean="0"/>
              <a:t>58</a:t>
            </a:fld>
            <a:endParaRPr lang="en-US"/>
          </a:p>
        </p:txBody>
      </p:sp>
    </p:spTree>
    <p:extLst>
      <p:ext uri="{BB962C8B-B14F-4D97-AF65-F5344CB8AC3E}">
        <p14:creationId xmlns:p14="http://schemas.microsoft.com/office/powerpoint/2010/main" val="39197932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the object of linguistic inquiry is always accessed indirectly, through manifestations of linguistic behavior (even introspection is not direct access…). We can rely on it, and also on experiments, corpora, typological work… The idea behind this approach is that the more converging the data, the more support for our hypotheses… For instance, Kempen and Harbush show that to account for the word order in relative clauses in German and English one needs both sources of data, corpora and experimental. Or Adli shows that the data on French que/qui alternations was never empirically assessed (until their work), and a lot of theory had been previously built on purely introspective data that didn’t reflect the actual usage of speakers. So these are just two examples of how much we need to combine methodologies to arrive at a proper linguistic description of a given phenomenon. </a:t>
            </a:r>
          </a:p>
        </p:txBody>
      </p:sp>
      <p:sp>
        <p:nvSpPr>
          <p:cNvPr id="4" name="Slide Number Placeholder 3"/>
          <p:cNvSpPr>
            <a:spLocks noGrp="1"/>
          </p:cNvSpPr>
          <p:nvPr>
            <p:ph type="sldNum" sz="quarter" idx="5"/>
          </p:nvPr>
        </p:nvSpPr>
        <p:spPr/>
        <p:txBody>
          <a:bodyPr/>
          <a:lstStyle/>
          <a:p>
            <a:fld id="{F1E7C46E-E541-9E43-84C7-792976D29E7C}" type="slidenum">
              <a:rPr lang="en-US" smtClean="0"/>
              <a:t>59</a:t>
            </a:fld>
            <a:endParaRPr lang="en-US"/>
          </a:p>
        </p:txBody>
      </p:sp>
    </p:spTree>
    <p:extLst>
      <p:ext uri="{BB962C8B-B14F-4D97-AF65-F5344CB8AC3E}">
        <p14:creationId xmlns:p14="http://schemas.microsoft.com/office/powerpoint/2010/main" val="2076988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err="1">
                <a:solidFill>
                  <a:schemeClr val="tx1"/>
                </a:solidFill>
                <a:effectLst/>
                <a:latin typeface="+mn-lt"/>
                <a:ea typeface="+mn-ea"/>
                <a:cs typeface="+mn-cs"/>
              </a:rPr>
              <a:t>Variation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between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Perfect</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Perfective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Past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forms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responds</a:t>
            </a:r>
            <a:r>
              <a:rPr lang="es-ES" sz="1200" kern="1200" dirty="0">
                <a:solidFill>
                  <a:schemeClr val="tx1"/>
                </a:solidFill>
                <a:effectLst/>
                <a:latin typeface="+mn-lt"/>
                <a:ea typeface="+mn-ea"/>
                <a:cs typeface="+mn-cs"/>
              </a:rPr>
              <a:t> to a set of </a:t>
            </a:r>
            <a:r>
              <a:rPr lang="es-ES" sz="1200" kern="1200" dirty="0" err="1">
                <a:solidFill>
                  <a:schemeClr val="tx1"/>
                </a:solidFill>
                <a:effectLst/>
                <a:latin typeface="+mn-lt"/>
                <a:ea typeface="+mn-ea"/>
                <a:cs typeface="+mn-cs"/>
              </a:rPr>
              <a:t>constraints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not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clearly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understood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If</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we</a:t>
            </a:r>
            <a:r>
              <a:rPr lang="es-ES" sz="1200" kern="1200" dirty="0">
                <a:solidFill>
                  <a:schemeClr val="tx1"/>
                </a:solidFill>
                <a:effectLst/>
                <a:latin typeface="+mn-lt"/>
                <a:ea typeface="+mn-ea"/>
                <a:cs typeface="+mn-cs"/>
              </a:rPr>
              <a:t> look at (1) and (2), </a:t>
            </a:r>
            <a:r>
              <a:rPr lang="es-ES" sz="1200" kern="1200" dirty="0" err="1">
                <a:solidFill>
                  <a:schemeClr val="tx1"/>
                </a:solidFill>
                <a:effectLst/>
                <a:latin typeface="+mn-lt"/>
                <a:ea typeface="+mn-ea"/>
                <a:cs typeface="+mn-cs"/>
              </a:rPr>
              <a:t>we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see</a:t>
            </a:r>
            <a:r>
              <a:rPr lang="es-ES" sz="1200" kern="1200" dirty="0">
                <a:solidFill>
                  <a:schemeClr val="tx1"/>
                </a:solidFill>
                <a:effectLst/>
                <a:latin typeface="+mn-lt"/>
                <a:ea typeface="+mn-ea"/>
                <a:cs typeface="+mn-cs"/>
              </a:rPr>
              <a:t> in (1)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Past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marker</a:t>
            </a:r>
            <a:r>
              <a:rPr lang="es-ES" sz="1200" kern="1200" dirty="0">
                <a:solidFill>
                  <a:schemeClr val="tx1"/>
                </a:solidFill>
                <a:effectLst/>
                <a:latin typeface="+mn-lt"/>
                <a:ea typeface="+mn-ea"/>
                <a:cs typeface="+mn-cs"/>
              </a:rPr>
              <a:t> in English,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Simple </a:t>
            </a:r>
            <a:r>
              <a:rPr lang="es-ES" sz="1200" kern="1200" dirty="0" err="1">
                <a:solidFill>
                  <a:schemeClr val="tx1"/>
                </a:solidFill>
                <a:effectLst/>
                <a:latin typeface="+mn-lt"/>
                <a:ea typeface="+mn-ea"/>
                <a:cs typeface="+mn-cs"/>
              </a:rPr>
              <a:t>Past</a:t>
            </a:r>
            <a:r>
              <a:rPr lang="es-ES" sz="1200" kern="1200" dirty="0">
                <a:solidFill>
                  <a:schemeClr val="tx1"/>
                </a:solidFill>
                <a:effectLst/>
                <a:latin typeface="+mn-lt"/>
                <a:ea typeface="+mn-ea"/>
                <a:cs typeface="+mn-cs"/>
              </a:rPr>
              <a:t>,, and in (2)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Perfect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marker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Present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Perfect</a:t>
            </a:r>
            <a:r>
              <a:rPr lang="es-ES" sz="1200" kern="1200" dirty="0">
                <a:solidFill>
                  <a:schemeClr val="tx1"/>
                </a:solidFill>
                <a:effectLst/>
                <a:latin typeface="+mn-lt"/>
                <a:ea typeface="+mn-ea"/>
                <a:cs typeface="+mn-cs"/>
              </a:rPr>
              <a:t>. So </a:t>
            </a:r>
            <a:r>
              <a:rPr lang="es-ES" sz="1200" kern="1200" dirty="0" err="1">
                <a:solidFill>
                  <a:schemeClr val="tx1"/>
                </a:solidFill>
                <a:effectLst/>
                <a:latin typeface="+mn-lt"/>
                <a:ea typeface="+mn-ea"/>
                <a:cs typeface="+mn-cs"/>
              </a:rPr>
              <a:t>what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difference</a:t>
            </a:r>
            <a:r>
              <a:rPr lang="es-ES" sz="1200" kern="1200" dirty="0">
                <a:solidFill>
                  <a:schemeClr val="tx1"/>
                </a:solidFill>
                <a:effectLst/>
                <a:latin typeface="+mn-lt"/>
                <a:ea typeface="+mn-ea"/>
                <a:cs typeface="+mn-cs"/>
              </a:rPr>
              <a:t> in </a:t>
            </a:r>
            <a:r>
              <a:rPr lang="es-ES" sz="1200" kern="1200" dirty="0" err="1">
                <a:solidFill>
                  <a:schemeClr val="tx1"/>
                </a:solidFill>
                <a:effectLst/>
                <a:latin typeface="+mn-lt"/>
                <a:ea typeface="+mn-ea"/>
                <a:cs typeface="+mn-cs"/>
              </a:rPr>
              <a:t>this</a:t>
            </a:r>
            <a:r>
              <a:rPr lang="es-ES" sz="1200" kern="1200" dirty="0">
                <a:solidFill>
                  <a:schemeClr val="tx1"/>
                </a:solidFill>
                <a:effectLst/>
                <a:latin typeface="+mn-lt"/>
                <a:ea typeface="+mn-ea"/>
                <a:cs typeface="+mn-cs"/>
              </a:rPr>
              <a:t> case? </a:t>
            </a:r>
            <a:r>
              <a:rPr lang="es-ES" sz="1200" kern="1200" dirty="0" err="1">
                <a:solidFill>
                  <a:schemeClr val="tx1"/>
                </a:solidFill>
                <a:effectLst/>
                <a:latin typeface="+mn-lt"/>
                <a:ea typeface="+mn-ea"/>
                <a:cs typeface="+mn-cs"/>
              </a:rPr>
              <a:t>When</a:t>
            </a:r>
            <a:r>
              <a:rPr lang="es-ES" sz="1200" kern="1200" dirty="0">
                <a:solidFill>
                  <a:schemeClr val="tx1"/>
                </a:solidFill>
                <a:effectLst/>
                <a:latin typeface="+mn-lt"/>
                <a:ea typeface="+mn-ea"/>
                <a:cs typeface="+mn-cs"/>
              </a:rPr>
              <a:t> I </a:t>
            </a:r>
            <a:r>
              <a:rPr lang="es-ES" sz="1200" kern="1200" dirty="0" err="1">
                <a:solidFill>
                  <a:schemeClr val="tx1"/>
                </a:solidFill>
                <a:effectLst/>
                <a:latin typeface="+mn-lt"/>
                <a:ea typeface="+mn-ea"/>
                <a:cs typeface="+mn-cs"/>
              </a:rPr>
              <a:t>say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Mary ate </a:t>
            </a:r>
            <a:r>
              <a:rPr lang="es-ES" sz="1200" kern="1200" dirty="0" err="1">
                <a:solidFill>
                  <a:schemeClr val="tx1"/>
                </a:solidFill>
                <a:effectLst/>
                <a:latin typeface="+mn-lt"/>
                <a:ea typeface="+mn-ea"/>
                <a:cs typeface="+mn-cs"/>
              </a:rPr>
              <a:t>breakfast</a:t>
            </a:r>
            <a:r>
              <a:rPr lang="es-ES" sz="1200" kern="1200" dirty="0">
                <a:solidFill>
                  <a:schemeClr val="tx1"/>
                </a:solidFill>
                <a:effectLst/>
                <a:latin typeface="+mn-lt"/>
                <a:ea typeface="+mn-ea"/>
                <a:cs typeface="+mn-cs"/>
              </a:rPr>
              <a:t>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café, as in (1), I </a:t>
            </a:r>
            <a:r>
              <a:rPr lang="es-ES" sz="1200" kern="1200" dirty="0" err="1">
                <a:solidFill>
                  <a:schemeClr val="tx1"/>
                </a:solidFill>
                <a:effectLst/>
                <a:latin typeface="+mn-lt"/>
                <a:ea typeface="+mn-ea"/>
                <a:cs typeface="+mn-cs"/>
              </a:rPr>
              <a:t>might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imply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did</a:t>
            </a:r>
            <a:r>
              <a:rPr lang="es-ES" sz="1200" kern="1200" dirty="0">
                <a:solidFill>
                  <a:schemeClr val="tx1"/>
                </a:solidFill>
                <a:effectLst/>
                <a:latin typeface="+mn-lt"/>
                <a:ea typeface="+mn-ea"/>
                <a:cs typeface="+mn-cs"/>
              </a:rPr>
              <a:t> so </a:t>
            </a:r>
            <a:r>
              <a:rPr lang="es-ES" sz="1200" kern="1200" dirty="0" err="1">
                <a:solidFill>
                  <a:schemeClr val="tx1"/>
                </a:solidFill>
                <a:effectLst/>
                <a:latin typeface="+mn-lt"/>
                <a:ea typeface="+mn-ea"/>
                <a:cs typeface="+mn-cs"/>
              </a:rPr>
              <a:t>yesterday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last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Tuesday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but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seems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time of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event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relevant</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from</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Reichenbachian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perspective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reference</a:t>
            </a:r>
            <a:r>
              <a:rPr lang="es-ES" sz="1200" kern="1200" dirty="0">
                <a:solidFill>
                  <a:schemeClr val="tx1"/>
                </a:solidFill>
                <a:effectLst/>
                <a:latin typeface="+mn-lt"/>
                <a:ea typeface="+mn-ea"/>
                <a:cs typeface="+mn-cs"/>
              </a:rPr>
              <a:t> time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event</a:t>
            </a:r>
            <a:r>
              <a:rPr lang="es-ES" sz="1200" kern="1200" dirty="0">
                <a:solidFill>
                  <a:schemeClr val="tx1"/>
                </a:solidFill>
                <a:effectLst/>
                <a:latin typeface="+mn-lt"/>
                <a:ea typeface="+mn-ea"/>
                <a:cs typeface="+mn-cs"/>
              </a:rPr>
              <a:t> time, in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past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before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speech</a:t>
            </a:r>
            <a:r>
              <a:rPr lang="es-ES" sz="1200" kern="1200" dirty="0">
                <a:solidFill>
                  <a:schemeClr val="tx1"/>
                </a:solidFill>
                <a:effectLst/>
                <a:latin typeface="+mn-lt"/>
                <a:ea typeface="+mn-ea"/>
                <a:cs typeface="+mn-cs"/>
              </a:rPr>
              <a:t> time. </a:t>
            </a:r>
            <a:r>
              <a:rPr lang="es-ES" sz="1200" kern="1200" dirty="0" err="1">
                <a:solidFill>
                  <a:schemeClr val="tx1"/>
                </a:solidFill>
                <a:effectLst/>
                <a:latin typeface="+mn-lt"/>
                <a:ea typeface="+mn-ea"/>
                <a:cs typeface="+mn-cs"/>
              </a:rPr>
              <a:t>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contrary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when</a:t>
            </a:r>
            <a:r>
              <a:rPr lang="es-ES" sz="1200" kern="1200" dirty="0">
                <a:solidFill>
                  <a:schemeClr val="tx1"/>
                </a:solidFill>
                <a:effectLst/>
                <a:latin typeface="+mn-lt"/>
                <a:ea typeface="+mn-ea"/>
                <a:cs typeface="+mn-cs"/>
              </a:rPr>
              <a:t> I </a:t>
            </a:r>
            <a:r>
              <a:rPr lang="es-ES" sz="1200" kern="1200" dirty="0" err="1">
                <a:solidFill>
                  <a:schemeClr val="tx1"/>
                </a:solidFill>
                <a:effectLst/>
                <a:latin typeface="+mn-lt"/>
                <a:ea typeface="+mn-ea"/>
                <a:cs typeface="+mn-cs"/>
              </a:rPr>
              <a:t>say</a:t>
            </a:r>
            <a:r>
              <a:rPr lang="es-ES" sz="1200" kern="1200" dirty="0">
                <a:solidFill>
                  <a:schemeClr val="tx1"/>
                </a:solidFill>
                <a:effectLst/>
                <a:latin typeface="+mn-lt"/>
                <a:ea typeface="+mn-ea"/>
                <a:cs typeface="+mn-cs"/>
              </a:rPr>
              <a:t> Mary has </a:t>
            </a:r>
            <a:r>
              <a:rPr lang="es-ES" sz="1200" kern="1200" dirty="0" err="1">
                <a:solidFill>
                  <a:schemeClr val="tx1"/>
                </a:solidFill>
                <a:effectLst/>
                <a:latin typeface="+mn-lt"/>
                <a:ea typeface="+mn-ea"/>
                <a:cs typeface="+mn-cs"/>
              </a:rPr>
              <a:t>eaten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breakfast</a:t>
            </a:r>
            <a:r>
              <a:rPr lang="es-ES" sz="1200" kern="1200" dirty="0">
                <a:solidFill>
                  <a:schemeClr val="tx1"/>
                </a:solidFill>
                <a:effectLst/>
                <a:latin typeface="+mn-lt"/>
                <a:ea typeface="+mn-ea"/>
                <a:cs typeface="+mn-cs"/>
              </a:rPr>
              <a:t>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café, </a:t>
            </a:r>
            <a:r>
              <a:rPr lang="es-ES" sz="1200" kern="1200" dirty="0" err="1">
                <a:solidFill>
                  <a:schemeClr val="tx1"/>
                </a:solidFill>
                <a:effectLst/>
                <a:latin typeface="+mn-lt"/>
                <a:ea typeface="+mn-ea"/>
                <a:cs typeface="+mn-cs"/>
              </a:rPr>
              <a:t>it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feels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focusing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experience</a:t>
            </a:r>
            <a:r>
              <a:rPr lang="es-ES" sz="1200" kern="1200" dirty="0">
                <a:solidFill>
                  <a:schemeClr val="tx1"/>
                </a:solidFill>
                <a:effectLst/>
                <a:latin typeface="+mn-lt"/>
                <a:ea typeface="+mn-ea"/>
                <a:cs typeface="+mn-cs"/>
              </a:rPr>
              <a:t> of </a:t>
            </a:r>
            <a:r>
              <a:rPr lang="es-ES" sz="1200" kern="1200" dirty="0" err="1">
                <a:solidFill>
                  <a:schemeClr val="tx1"/>
                </a:solidFill>
                <a:effectLst/>
                <a:latin typeface="+mn-lt"/>
                <a:ea typeface="+mn-ea"/>
                <a:cs typeface="+mn-cs"/>
              </a:rPr>
              <a:t>having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had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breakfast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result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now</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but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time of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event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before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both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reference</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speech</a:t>
            </a:r>
            <a:r>
              <a:rPr lang="es-ES" sz="1200" kern="1200" dirty="0">
                <a:solidFill>
                  <a:schemeClr val="tx1"/>
                </a:solidFill>
                <a:effectLst/>
                <a:latin typeface="+mn-lt"/>
                <a:ea typeface="+mn-ea"/>
                <a:cs typeface="+mn-cs"/>
              </a:rPr>
              <a:t> time.</a:t>
            </a:r>
          </a:p>
          <a:p>
            <a:endParaRPr lang="es-ES" sz="1200" kern="1200" dirty="0">
              <a:solidFill>
                <a:schemeClr val="tx1"/>
              </a:solidFill>
              <a:effectLst/>
              <a:latin typeface="+mn-lt"/>
              <a:ea typeface="+mn-ea"/>
              <a:cs typeface="+mn-cs"/>
            </a:endParaRPr>
          </a:p>
          <a:p>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why</a:t>
            </a:r>
            <a:r>
              <a:rPr lang="es-ES" sz="1200" kern="1200" dirty="0">
                <a:solidFill>
                  <a:schemeClr val="tx1"/>
                </a:solidFill>
                <a:effectLst/>
                <a:latin typeface="+mn-lt"/>
                <a:ea typeface="+mn-ea"/>
                <a:cs typeface="+mn-cs"/>
              </a:rPr>
              <a:t> in a </a:t>
            </a:r>
            <a:r>
              <a:rPr lang="es-ES" sz="1200" kern="1200" dirty="0" err="1">
                <a:solidFill>
                  <a:schemeClr val="tx1"/>
                </a:solidFill>
                <a:effectLst/>
                <a:latin typeface="+mn-lt"/>
                <a:ea typeface="+mn-ea"/>
                <a:cs typeface="+mn-cs"/>
              </a:rPr>
              <a:t>sentence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like</a:t>
            </a:r>
            <a:r>
              <a:rPr lang="es-ES" sz="1200" kern="1200" dirty="0">
                <a:solidFill>
                  <a:schemeClr val="tx1"/>
                </a:solidFill>
                <a:effectLst/>
                <a:latin typeface="+mn-lt"/>
                <a:ea typeface="+mn-ea"/>
                <a:cs typeface="+mn-cs"/>
              </a:rPr>
              <a:t> (3) </a:t>
            </a:r>
            <a:r>
              <a:rPr lang="es-ES" sz="1200" kern="1200" dirty="0" err="1">
                <a:solidFill>
                  <a:schemeClr val="tx1"/>
                </a:solidFill>
                <a:effectLst/>
                <a:latin typeface="+mn-lt"/>
                <a:ea typeface="+mn-ea"/>
                <a:cs typeface="+mn-cs"/>
              </a:rPr>
              <a:t>we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cannot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add</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modifying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adverb</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refers</a:t>
            </a:r>
            <a:r>
              <a:rPr lang="es-ES" sz="1200" kern="1200" dirty="0">
                <a:solidFill>
                  <a:schemeClr val="tx1"/>
                </a:solidFill>
                <a:effectLst/>
                <a:latin typeface="+mn-lt"/>
                <a:ea typeface="+mn-ea"/>
                <a:cs typeface="+mn-cs"/>
              </a:rPr>
              <a:t> to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past</a:t>
            </a:r>
            <a:r>
              <a:rPr lang="es-ES" sz="1200" kern="1200" dirty="0">
                <a:solidFill>
                  <a:schemeClr val="tx1"/>
                </a:solidFill>
                <a:effectLst/>
                <a:latin typeface="+mn-lt"/>
                <a:ea typeface="+mn-ea"/>
                <a:cs typeface="+mn-cs"/>
              </a:rPr>
              <a:t> and use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Perfect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marker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since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adverb</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modifies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reference</a:t>
            </a:r>
            <a:r>
              <a:rPr lang="es-ES" sz="1200" kern="1200" dirty="0">
                <a:solidFill>
                  <a:schemeClr val="tx1"/>
                </a:solidFill>
                <a:effectLst/>
                <a:latin typeface="+mn-lt"/>
                <a:ea typeface="+mn-ea"/>
                <a:cs typeface="+mn-cs"/>
              </a:rPr>
              <a:t> time, </a:t>
            </a:r>
            <a:r>
              <a:rPr lang="es-ES" sz="1200" kern="1200" dirty="0" err="1">
                <a:solidFill>
                  <a:schemeClr val="tx1"/>
                </a:solidFill>
                <a:effectLst/>
                <a:latin typeface="+mn-lt"/>
                <a:ea typeface="+mn-ea"/>
                <a:cs typeface="+mn-cs"/>
              </a:rPr>
              <a:t>which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overlaps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speech</a:t>
            </a:r>
            <a:r>
              <a:rPr lang="es-ES" sz="1200" kern="1200" dirty="0">
                <a:solidFill>
                  <a:schemeClr val="tx1"/>
                </a:solidFill>
                <a:effectLst/>
                <a:latin typeface="+mn-lt"/>
                <a:ea typeface="+mn-ea"/>
                <a:cs typeface="+mn-cs"/>
              </a:rPr>
              <a:t> time. </a:t>
            </a:r>
            <a:r>
              <a:rPr lang="es-ES" sz="1200" kern="1200" dirty="0" err="1">
                <a:solidFill>
                  <a:schemeClr val="tx1"/>
                </a:solidFill>
                <a:effectLst/>
                <a:latin typeface="+mn-lt"/>
                <a:ea typeface="+mn-ea"/>
                <a:cs typeface="+mn-cs"/>
              </a:rPr>
              <a:t>This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fact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also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prevents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narration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present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perfect</a:t>
            </a:r>
            <a:r>
              <a:rPr lang="es-ES" sz="1200" kern="1200" dirty="0">
                <a:solidFill>
                  <a:schemeClr val="tx1"/>
                </a:solidFill>
                <a:effectLst/>
                <a:latin typeface="+mn-lt"/>
                <a:ea typeface="+mn-ea"/>
                <a:cs typeface="+mn-cs"/>
              </a:rPr>
              <a:t>, as </a:t>
            </a:r>
            <a:r>
              <a:rPr lang="es-ES" sz="1200" kern="1200" dirty="0" err="1">
                <a:solidFill>
                  <a:schemeClr val="tx1"/>
                </a:solidFill>
                <a:effectLst/>
                <a:latin typeface="+mn-lt"/>
                <a:ea typeface="+mn-ea"/>
                <a:cs typeface="+mn-cs"/>
              </a:rPr>
              <a:t>shown</a:t>
            </a:r>
            <a:r>
              <a:rPr lang="es-ES" sz="1200" kern="1200" dirty="0">
                <a:solidFill>
                  <a:schemeClr val="tx1"/>
                </a:solidFill>
                <a:effectLst/>
                <a:latin typeface="+mn-lt"/>
                <a:ea typeface="+mn-ea"/>
                <a:cs typeface="+mn-cs"/>
              </a:rPr>
              <a:t> in (4), </a:t>
            </a:r>
            <a:r>
              <a:rPr lang="es-ES" sz="1200" kern="1200" dirty="0" err="1">
                <a:solidFill>
                  <a:schemeClr val="tx1"/>
                </a:solidFill>
                <a:effectLst/>
                <a:latin typeface="+mn-lt"/>
                <a:ea typeface="+mn-ea"/>
                <a:cs typeface="+mn-cs"/>
              </a:rPr>
              <a:t>where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also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need</a:t>
            </a:r>
            <a:r>
              <a:rPr lang="es-ES" sz="1200" kern="1200" dirty="0">
                <a:solidFill>
                  <a:schemeClr val="tx1"/>
                </a:solidFill>
                <a:effectLst/>
                <a:latin typeface="+mn-lt"/>
                <a:ea typeface="+mn-ea"/>
                <a:cs typeface="+mn-cs"/>
              </a:rPr>
              <a:t> to use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Simple </a:t>
            </a:r>
            <a:r>
              <a:rPr lang="es-ES" sz="1200" kern="1200" dirty="0" err="1">
                <a:solidFill>
                  <a:schemeClr val="tx1"/>
                </a:solidFill>
                <a:effectLst/>
                <a:latin typeface="+mn-lt"/>
                <a:ea typeface="+mn-ea"/>
                <a:cs typeface="+mn-cs"/>
              </a:rPr>
              <a:t>Past</a:t>
            </a:r>
            <a:r>
              <a:rPr lang="es-ES" sz="1200" kern="1200" dirty="0">
                <a:solidFill>
                  <a:schemeClr val="tx1"/>
                </a:solidFill>
                <a:effectLst/>
                <a:latin typeface="+mn-lt"/>
                <a:ea typeface="+mn-ea"/>
                <a:cs typeface="+mn-cs"/>
              </a:rPr>
              <a:t> in English.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1E7C46E-E541-9E43-84C7-792976D29E7C}" type="slidenum">
              <a:rPr lang="en-US" smtClean="0"/>
              <a:t>6</a:t>
            </a:fld>
            <a:endParaRPr lang="en-US"/>
          </a:p>
        </p:txBody>
      </p:sp>
    </p:spTree>
    <p:extLst>
      <p:ext uri="{BB962C8B-B14F-4D97-AF65-F5344CB8AC3E}">
        <p14:creationId xmlns:p14="http://schemas.microsoft.com/office/powerpoint/2010/main" val="13042939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in mind, testing for the reliability and granularity of our generalizations, we decided to look at the present perfect puzzle in Spanish, English, and </a:t>
            </a:r>
            <a:r>
              <a:rPr lang="en-US" dirty="0" err="1"/>
              <a:t>dutch</a:t>
            </a:r>
            <a:r>
              <a:rPr lang="en-US" dirty="0"/>
              <a:t> from an experimental perspective.</a:t>
            </a:r>
          </a:p>
        </p:txBody>
      </p:sp>
      <p:sp>
        <p:nvSpPr>
          <p:cNvPr id="4" name="Slide Number Placeholder 3"/>
          <p:cNvSpPr>
            <a:spLocks noGrp="1"/>
          </p:cNvSpPr>
          <p:nvPr>
            <p:ph type="sldNum" sz="quarter" idx="5"/>
          </p:nvPr>
        </p:nvSpPr>
        <p:spPr/>
        <p:txBody>
          <a:bodyPr/>
          <a:lstStyle/>
          <a:p>
            <a:fld id="{F1E7C46E-E541-9E43-84C7-792976D29E7C}" type="slidenum">
              <a:rPr lang="en-US" smtClean="0"/>
              <a:t>60</a:t>
            </a:fld>
            <a:endParaRPr lang="en-US"/>
          </a:p>
        </p:txBody>
      </p:sp>
    </p:spTree>
    <p:extLst>
      <p:ext uri="{BB962C8B-B14F-4D97-AF65-F5344CB8AC3E}">
        <p14:creationId xmlns:p14="http://schemas.microsoft.com/office/powerpoint/2010/main" val="29131323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present perfect puzzle has to do with the constraint on past-referring adverbials combining with Perfect markers that I mentioned at the beginning. Klein defined it in 1992 as the inability of the Present Perfect to go with an adverbial referring to the past, and therefore the Simple Past needs to be used instead, as in (1), Chris has left York today at six. However, other languages such as French, German and Dutch seem to actually prefer their Perfect markers in these cases, instead of their Pasts (as in 2, 3, or 4). </a:t>
            </a:r>
          </a:p>
          <a:p>
            <a:endParaRPr lang="en-US" dirty="0"/>
          </a:p>
        </p:txBody>
      </p:sp>
      <p:sp>
        <p:nvSpPr>
          <p:cNvPr id="4" name="Slide Number Placeholder 3"/>
          <p:cNvSpPr>
            <a:spLocks noGrp="1"/>
          </p:cNvSpPr>
          <p:nvPr>
            <p:ph type="sldNum" sz="quarter" idx="5"/>
          </p:nvPr>
        </p:nvSpPr>
        <p:spPr/>
        <p:txBody>
          <a:bodyPr/>
          <a:lstStyle/>
          <a:p>
            <a:fld id="{F1E7C46E-E541-9E43-84C7-792976D29E7C}" type="slidenum">
              <a:rPr lang="en-US" smtClean="0"/>
              <a:t>61</a:t>
            </a:fld>
            <a:endParaRPr lang="en-US"/>
          </a:p>
        </p:txBody>
      </p:sp>
    </p:spTree>
    <p:extLst>
      <p:ext uri="{BB962C8B-B14F-4D97-AF65-F5344CB8AC3E}">
        <p14:creationId xmlns:p14="http://schemas.microsoft.com/office/powerpoint/2010/main" val="15863774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With respect to this constraint, Spanish seems to be somewhere in between. In (5) we see that Spanish allows the use of the Pretérito Perfecto Compuesto, so it seems to pattern with Dutch, German and French, but in (6), it looks like Spanish does not allow for an adverb like ‘</a:t>
            </a:r>
            <a:r>
              <a:rPr lang="en-US" sz="1200" dirty="0" err="1"/>
              <a:t>ayer</a:t>
            </a:r>
            <a:r>
              <a:rPr lang="en-US" sz="1200" dirty="0"/>
              <a:t>’ (yesterday), so that it would pattern with English. This has led some scholars like </a:t>
            </a:r>
            <a:r>
              <a:rPr lang="en-US" sz="1200" dirty="0" err="1"/>
              <a:t>Schwenter</a:t>
            </a:r>
            <a:r>
              <a:rPr lang="en-US" sz="1200" dirty="0"/>
              <a:t> to claim that the Perfect in Spanish is hodiernal.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That is, when the event E is temporally located within the day of utterance S, the Spanish PERFECT form –the </a:t>
            </a:r>
            <a:r>
              <a:rPr lang="en-US" sz="1200" i="1" dirty="0"/>
              <a:t>Pretérito Perfecto Compuesto</a:t>
            </a:r>
            <a:r>
              <a:rPr lang="en-US" sz="1200" dirty="0"/>
              <a:t>– can be used. But when the event E is anchored to a past reference time R before the day of utterance S, as with the adverb </a:t>
            </a:r>
            <a:r>
              <a:rPr lang="en-US" sz="1200" i="1" dirty="0" err="1"/>
              <a:t>ayer</a:t>
            </a:r>
            <a:r>
              <a:rPr lang="en-US" sz="1200" i="1" dirty="0"/>
              <a:t> </a:t>
            </a:r>
            <a:r>
              <a:rPr lang="en-US" sz="1200" dirty="0"/>
              <a:t>‘yesterday’, only the (Perfective) PAST –the </a:t>
            </a:r>
            <a:r>
              <a:rPr lang="en-US" sz="1200" i="1" dirty="0"/>
              <a:t>Pretérito Indefinido</a:t>
            </a:r>
            <a:r>
              <a:rPr lang="en-US" sz="1200" dirty="0"/>
              <a:t>– is allowed.</a:t>
            </a:r>
            <a:endParaRPr lang="en-US" dirty="0"/>
          </a:p>
        </p:txBody>
      </p:sp>
      <p:sp>
        <p:nvSpPr>
          <p:cNvPr id="4" name="Slide Number Placeholder 3"/>
          <p:cNvSpPr>
            <a:spLocks noGrp="1"/>
          </p:cNvSpPr>
          <p:nvPr>
            <p:ph type="sldNum" sz="quarter" idx="5"/>
          </p:nvPr>
        </p:nvSpPr>
        <p:spPr/>
        <p:txBody>
          <a:bodyPr/>
          <a:lstStyle/>
          <a:p>
            <a:fld id="{F1E7C46E-E541-9E43-84C7-792976D29E7C}" type="slidenum">
              <a:rPr lang="en-US" smtClean="0"/>
              <a:t>62</a:t>
            </a:fld>
            <a:endParaRPr lang="en-US"/>
          </a:p>
        </p:txBody>
      </p:sp>
    </p:spTree>
    <p:extLst>
      <p:ext uri="{BB962C8B-B14F-4D97-AF65-F5344CB8AC3E}">
        <p14:creationId xmlns:p14="http://schemas.microsoft.com/office/powerpoint/2010/main" val="19492875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A related question is whether English never allows for temporal adverbials to combine with the Perfect. As (7) and (8) show, it looks like whether an adverbial like ‘today at six’ is not allowed to combine with the Perfect, an adverbial like ‘this morning’ is. Thus, English seems to allow </a:t>
            </a:r>
            <a:r>
              <a:rPr lang="en-US" i="1" dirty="0"/>
              <a:t>deictic </a:t>
            </a:r>
            <a:r>
              <a:rPr lang="en-US" dirty="0"/>
              <a:t>temporal adverbials (i.e., adverbials whose reference is calculated with respect to the speaker’s time/space center of reference)(, to combine with the Perfect marker.</a:t>
            </a:r>
          </a:p>
        </p:txBody>
      </p:sp>
      <p:sp>
        <p:nvSpPr>
          <p:cNvPr id="4" name="Slide Number Placeholder 3"/>
          <p:cNvSpPr>
            <a:spLocks noGrp="1"/>
          </p:cNvSpPr>
          <p:nvPr>
            <p:ph type="sldNum" sz="quarter" idx="5"/>
          </p:nvPr>
        </p:nvSpPr>
        <p:spPr/>
        <p:txBody>
          <a:bodyPr/>
          <a:lstStyle/>
          <a:p>
            <a:fld id="{F1E7C46E-E541-9E43-84C7-792976D29E7C}" type="slidenum">
              <a:rPr lang="en-US" smtClean="0"/>
              <a:t>63</a:t>
            </a:fld>
            <a:endParaRPr lang="en-US"/>
          </a:p>
        </p:txBody>
      </p:sp>
    </p:spTree>
    <p:extLst>
      <p:ext uri="{BB962C8B-B14F-4D97-AF65-F5344CB8AC3E}">
        <p14:creationId xmlns:p14="http://schemas.microsoft.com/office/powerpoint/2010/main" val="27557687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these data points from the literature in mind, together with the results from our Translation Mining approach, we ask: can we assess the role of both these constraints (hodiernality and deixis) in the use of the Perfect marker across different languages, and test for the strength of our corpora-based generalizations, and improve their level of detail? Can we better link corpora and experimental research to address questions in crosslinguistic semantics?</a:t>
            </a:r>
          </a:p>
        </p:txBody>
      </p:sp>
      <p:sp>
        <p:nvSpPr>
          <p:cNvPr id="4" name="Slide Number Placeholder 3"/>
          <p:cNvSpPr>
            <a:spLocks noGrp="1"/>
          </p:cNvSpPr>
          <p:nvPr>
            <p:ph type="sldNum" sz="quarter" idx="5"/>
          </p:nvPr>
        </p:nvSpPr>
        <p:spPr/>
        <p:txBody>
          <a:bodyPr/>
          <a:lstStyle/>
          <a:p>
            <a:fld id="{F1E7C46E-E541-9E43-84C7-792976D29E7C}" type="slidenum">
              <a:rPr lang="en-US" smtClean="0"/>
              <a:t>64</a:t>
            </a:fld>
            <a:endParaRPr lang="en-US"/>
          </a:p>
        </p:txBody>
      </p:sp>
    </p:spTree>
    <p:extLst>
      <p:ext uri="{BB962C8B-B14F-4D97-AF65-F5344CB8AC3E}">
        <p14:creationId xmlns:p14="http://schemas.microsoft.com/office/powerpoint/2010/main" val="28522505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that end, we developed an acceptability judgment study. We created 8 contexts that conveyed bounded events, controlling for lexical or predicational aspect, so that all cases were achievements, with different past-referring temporal adverbials. We did this in three languages: Dutch, which serves as a control language, since we know that it does not allow the Perfect in all cases (remember narration!), but it shouldn’t have problems with any past-time referring adverbials; Spanish, which seems to allow certain adverbials, and English, a language for which it’s unclear whether it can accept some or none temporal adverbials.</a:t>
            </a:r>
          </a:p>
          <a:p>
            <a:r>
              <a:rPr lang="en-US" dirty="0"/>
              <a:t>We crossed three independent variables: the grammatical marker used (either the Perfect or the Past in each language), and two variables on the type of adverb. Temporal distance, which in +T cases refer to adverbials that related to the day of utterance by being included in it (such as this morning) overlapping with it (such as today), or including it (such as this month), or –T adverbs (which are adverbs that do not include or are included on the day of utterance, such as last month).</a:t>
            </a:r>
          </a:p>
          <a:p>
            <a:r>
              <a:rPr lang="en-US" dirty="0"/>
              <a:t>In the case of our second variable, deixis, adverbs could be +D, where the nature of temporal adverb is deictic, such as yesterday, or –D, where the adverb can be placed in the timeline independently from the speaker’s center of reference, such as in November </a:t>
            </a:r>
          </a:p>
        </p:txBody>
      </p:sp>
      <p:sp>
        <p:nvSpPr>
          <p:cNvPr id="4" name="Slide Number Placeholder 3"/>
          <p:cNvSpPr>
            <a:spLocks noGrp="1"/>
          </p:cNvSpPr>
          <p:nvPr>
            <p:ph type="sldNum" sz="quarter" idx="5"/>
          </p:nvPr>
        </p:nvSpPr>
        <p:spPr/>
        <p:txBody>
          <a:bodyPr/>
          <a:lstStyle/>
          <a:p>
            <a:fld id="{F1E7C46E-E541-9E43-84C7-792976D29E7C}" type="slidenum">
              <a:rPr lang="en-US" smtClean="0"/>
              <a:t>65</a:t>
            </a:fld>
            <a:endParaRPr lang="en-US"/>
          </a:p>
        </p:txBody>
      </p:sp>
    </p:spTree>
    <p:extLst>
      <p:ext uri="{BB962C8B-B14F-4D97-AF65-F5344CB8AC3E}">
        <p14:creationId xmlns:p14="http://schemas.microsoft.com/office/powerpoint/2010/main" val="40236034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led to a total of 64 stimuli, which we complemented with 96 fillers of different kinds, but crucially some of these fillers expressed states that continued into the Present, which are supposed to be bad with the Past marker across languages, to show that participants are sensitive to the goodness/badness of the Past too, not only to the Perfect). All stimuli were organized in a Latin Square design, so that each participant saw just one context with one condition, and half the stimuli had comprehension questions after them.</a:t>
            </a:r>
          </a:p>
          <a:p>
            <a:r>
              <a:rPr lang="en-US" dirty="0"/>
              <a:t>160 subjects per language completed the task, and they were recruited through </a:t>
            </a:r>
            <a:r>
              <a:rPr lang="en-US" dirty="0" err="1"/>
              <a:t>MTurk</a:t>
            </a:r>
            <a:r>
              <a:rPr lang="en-US" dirty="0"/>
              <a:t> for Spanish and English, and through </a:t>
            </a:r>
            <a:r>
              <a:rPr lang="en-US" dirty="0" err="1"/>
              <a:t>Neerlandisitek</a:t>
            </a:r>
            <a:r>
              <a:rPr lang="en-US" dirty="0"/>
              <a:t> for Dutch. In each language, participants came from all regions from The Netherlands, Spain and the UK, but mostly from Utrecht, Madrid and the Greater London area, respectively. And the task that they performed was to rate these contexts in combination with these markers on a Likert scale from 1 to 5. </a:t>
            </a:r>
          </a:p>
        </p:txBody>
      </p:sp>
      <p:sp>
        <p:nvSpPr>
          <p:cNvPr id="4" name="Slide Number Placeholder 3"/>
          <p:cNvSpPr>
            <a:spLocks noGrp="1"/>
          </p:cNvSpPr>
          <p:nvPr>
            <p:ph type="sldNum" sz="quarter" idx="5"/>
          </p:nvPr>
        </p:nvSpPr>
        <p:spPr/>
        <p:txBody>
          <a:bodyPr/>
          <a:lstStyle/>
          <a:p>
            <a:fld id="{F1E7C46E-E541-9E43-84C7-792976D29E7C}" type="slidenum">
              <a:rPr lang="en-US" smtClean="0"/>
              <a:t>66</a:t>
            </a:fld>
            <a:endParaRPr lang="en-US"/>
          </a:p>
        </p:txBody>
      </p:sp>
    </p:spTree>
    <p:extLst>
      <p:ext uri="{BB962C8B-B14F-4D97-AF65-F5344CB8AC3E}">
        <p14:creationId xmlns:p14="http://schemas.microsoft.com/office/powerpoint/2010/main" val="3605250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 sample stimulus would be as follows. Peter and Theresa are planning to go to a concert next weekend. Peter offers to go get the tickets later today, but Theresa tells him, either I purchased or I have purchased mine together with one of four different adverbials: this morning, in the case of +T, +D, at midnight, for an adverb related to the day of speech, but not deictic; last month, for an adverb that is deictic, but not related to the day of utterance, and ‘in November, for an adverb that is neither related to the day of speech nor deictic. And the sentence ended with an additional ‘It was cheaper that way’ for naturalness of the context. </a:t>
            </a:r>
          </a:p>
          <a:p>
            <a:endParaRPr lang="en-US" dirty="0"/>
          </a:p>
        </p:txBody>
      </p:sp>
      <p:sp>
        <p:nvSpPr>
          <p:cNvPr id="4" name="Slide Number Placeholder 3"/>
          <p:cNvSpPr>
            <a:spLocks noGrp="1"/>
          </p:cNvSpPr>
          <p:nvPr>
            <p:ph type="sldNum" sz="quarter" idx="5"/>
          </p:nvPr>
        </p:nvSpPr>
        <p:spPr/>
        <p:txBody>
          <a:bodyPr/>
          <a:lstStyle/>
          <a:p>
            <a:fld id="{F1E7C46E-E541-9E43-84C7-792976D29E7C}" type="slidenum">
              <a:rPr lang="en-US" smtClean="0"/>
              <a:t>67</a:t>
            </a:fld>
            <a:endParaRPr lang="en-US"/>
          </a:p>
        </p:txBody>
      </p:sp>
    </p:spTree>
    <p:extLst>
      <p:ext uri="{BB962C8B-B14F-4D97-AF65-F5344CB8AC3E}">
        <p14:creationId xmlns:p14="http://schemas.microsoft.com/office/powerpoint/2010/main" val="34826102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our data analysis, we checked that all participants performed at above 75% in the comprehension questions and then ran a linear mixed model in R, where the fixed effect was the interaction of temporal distance, deixis, and marker, and the random effects were the maximal random structure justified by the data. </a:t>
            </a:r>
          </a:p>
        </p:txBody>
      </p:sp>
      <p:sp>
        <p:nvSpPr>
          <p:cNvPr id="4" name="Slide Number Placeholder 3"/>
          <p:cNvSpPr>
            <a:spLocks noGrp="1"/>
          </p:cNvSpPr>
          <p:nvPr>
            <p:ph type="sldNum" sz="quarter" idx="10"/>
          </p:nvPr>
        </p:nvSpPr>
        <p:spPr/>
        <p:txBody>
          <a:bodyPr/>
          <a:lstStyle/>
          <a:p>
            <a:fld id="{F6CE9D05-66DA-BD4B-AD07-114DAE9A7A09}" type="slidenum">
              <a:rPr lang="en-US" smtClean="0"/>
              <a:t>68</a:t>
            </a:fld>
            <a:endParaRPr lang="en-US" dirty="0"/>
          </a:p>
        </p:txBody>
      </p:sp>
    </p:spTree>
    <p:extLst>
      <p:ext uri="{BB962C8B-B14F-4D97-AF65-F5344CB8AC3E}">
        <p14:creationId xmlns:p14="http://schemas.microsoft.com/office/powerpoint/2010/main" val="29439442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first analyzed the fillers, to check whether participants were sensitive to cases where the Perfect marker is supposed to be good across languages, while the Past is supposed to be bad. As it can be seen in the figure, across the three languages there was a significant difference, favoring the Perfect marker, in all three languages in these cases, indicating that participants are not just rating the Past marker as the default option in any of the languages. </a:t>
            </a:r>
          </a:p>
        </p:txBody>
      </p:sp>
      <p:sp>
        <p:nvSpPr>
          <p:cNvPr id="4" name="Slide Number Placeholder 3"/>
          <p:cNvSpPr>
            <a:spLocks noGrp="1"/>
          </p:cNvSpPr>
          <p:nvPr>
            <p:ph type="sldNum" sz="quarter" idx="5"/>
          </p:nvPr>
        </p:nvSpPr>
        <p:spPr/>
        <p:txBody>
          <a:bodyPr/>
          <a:lstStyle/>
          <a:p>
            <a:fld id="{F1E7C46E-E541-9E43-84C7-792976D29E7C}" type="slidenum">
              <a:rPr lang="en-US" smtClean="0"/>
              <a:t>69</a:t>
            </a:fld>
            <a:endParaRPr lang="en-US"/>
          </a:p>
        </p:txBody>
      </p:sp>
    </p:spTree>
    <p:extLst>
      <p:ext uri="{BB962C8B-B14F-4D97-AF65-F5344CB8AC3E}">
        <p14:creationId xmlns:p14="http://schemas.microsoft.com/office/powerpoint/2010/main" val="2049801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Then, when do we use the (HAVE) Perfect, the form that contains the auxiliary have and the past participle? The main idea is that the core meaning of this construction includes a past event and a resulting state with current relevance. That is why many scholars have proposed that the Perfect has four different readings. The resultative reading, as in Mary has moved to Utrecht, where the focus is on the result state (she lives there now); the experiential reading, as in Mary has visited Utrecht, (and she might go again), where the focus is on the fact that this event occurred at some point in time, and is part of an experience of Mary; the continuative reading, with stative predicates, as in Mary has lived in Utrecht for 5 years (which implies that she still does), so that the state continues into the present, and the so-called ’hot news’ reading, as in Mary has won the lottery (which implies that this event has just happened). Arriving at a unified semantics that can account for all these readings has been the focus of most research related to the Perfect so far.</a:t>
            </a:r>
            <a:endParaRPr lang="en-US" dirty="0"/>
          </a:p>
        </p:txBody>
      </p:sp>
      <p:sp>
        <p:nvSpPr>
          <p:cNvPr id="4" name="Slide Number Placeholder 3"/>
          <p:cNvSpPr>
            <a:spLocks noGrp="1"/>
          </p:cNvSpPr>
          <p:nvPr>
            <p:ph type="sldNum" sz="quarter" idx="5"/>
          </p:nvPr>
        </p:nvSpPr>
        <p:spPr/>
        <p:txBody>
          <a:bodyPr/>
          <a:lstStyle/>
          <a:p>
            <a:fld id="{F1E7C46E-E541-9E43-84C7-792976D29E7C}" type="slidenum">
              <a:rPr lang="en-US" smtClean="0"/>
              <a:t>7</a:t>
            </a:fld>
            <a:endParaRPr lang="en-US"/>
          </a:p>
        </p:txBody>
      </p:sp>
    </p:spTree>
    <p:extLst>
      <p:ext uri="{BB962C8B-B14F-4D97-AF65-F5344CB8AC3E}">
        <p14:creationId xmlns:p14="http://schemas.microsoft.com/office/powerpoint/2010/main" val="20791162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we look at the data per language, we see first that Dutch only presents a main effect of marker, favoring the </a:t>
            </a:r>
            <a:r>
              <a:rPr lang="en-US" cap="small" dirty="0"/>
              <a:t>perfect</a:t>
            </a:r>
            <a:r>
              <a:rPr lang="en-US" dirty="0"/>
              <a:t> over the </a:t>
            </a:r>
            <a:r>
              <a:rPr lang="en-US" cap="small" dirty="0"/>
              <a:t>past </a:t>
            </a:r>
            <a:r>
              <a:rPr lang="en-US" dirty="0"/>
              <a:t>across all conditions. We see in blue how the Perfect marker, the </a:t>
            </a:r>
            <a:r>
              <a:rPr lang="en-US" dirty="0" err="1"/>
              <a:t>vtt</a:t>
            </a:r>
            <a:r>
              <a:rPr lang="en-US" dirty="0"/>
              <a:t>., is significantly rated higher than the Past marker, the </a:t>
            </a:r>
            <a:r>
              <a:rPr lang="en-US" dirty="0" err="1"/>
              <a:t>ovt</a:t>
            </a:r>
            <a:r>
              <a:rPr lang="en-US" dirty="0"/>
              <a:t>, in all cases. </a:t>
            </a:r>
          </a:p>
        </p:txBody>
      </p:sp>
      <p:sp>
        <p:nvSpPr>
          <p:cNvPr id="4" name="Slide Number Placeholder 3"/>
          <p:cNvSpPr>
            <a:spLocks noGrp="1"/>
          </p:cNvSpPr>
          <p:nvPr>
            <p:ph type="sldNum" sz="quarter" idx="5"/>
          </p:nvPr>
        </p:nvSpPr>
        <p:spPr/>
        <p:txBody>
          <a:bodyPr/>
          <a:lstStyle/>
          <a:p>
            <a:fld id="{F1E7C46E-E541-9E43-84C7-792976D29E7C}" type="slidenum">
              <a:rPr lang="en-US" smtClean="0"/>
              <a:t>70</a:t>
            </a:fld>
            <a:endParaRPr lang="en-US"/>
          </a:p>
        </p:txBody>
      </p:sp>
    </p:spTree>
    <p:extLst>
      <p:ext uri="{BB962C8B-B14F-4D97-AF65-F5344CB8AC3E}">
        <p14:creationId xmlns:p14="http://schemas.microsoft.com/office/powerpoint/2010/main" val="22160112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Spanish, on the other hand, presents a significant interaction of temporal distance and marker, with no effect of deixis. So while on –T adverbials, in the two pairs of columns of the right, there is an effect of grammatical marker, favoring the PAST over the Perfect, in the +T condition, when the adverbs are related to the day of utterance, there is no significant effect or marker, and both markers are rated relatively high. This is also a new finding, since it is not only the case that the Perfect is allowed to express hodiernal eventualities, but the Past competes with it, and is rated at the same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1E7C46E-E541-9E43-84C7-792976D29E7C}" type="slidenum">
              <a:rPr lang="en-US" smtClean="0"/>
              <a:t>71</a:t>
            </a:fld>
            <a:endParaRPr lang="en-US"/>
          </a:p>
        </p:txBody>
      </p:sp>
    </p:spTree>
    <p:extLst>
      <p:ext uri="{BB962C8B-B14F-4D97-AF65-F5344CB8AC3E}">
        <p14:creationId xmlns:p14="http://schemas.microsoft.com/office/powerpoint/2010/main" val="34954862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in English, there is a three-way interaction between marker, temporal distance and deixis. In all cases there is a significant effect of marker too, favoring the Simple Past over the Present Perfect. However, that difference seems to be less categorical in the first pair of columns from the left, with adverbs that are both hodiernal and deictic. </a:t>
            </a:r>
          </a:p>
          <a:p>
            <a:endParaRPr lang="en-US" dirty="0"/>
          </a:p>
          <a:p>
            <a:endParaRPr lang="en-US" dirty="0"/>
          </a:p>
        </p:txBody>
      </p:sp>
      <p:sp>
        <p:nvSpPr>
          <p:cNvPr id="4" name="Slide Number Placeholder 3"/>
          <p:cNvSpPr>
            <a:spLocks noGrp="1"/>
          </p:cNvSpPr>
          <p:nvPr>
            <p:ph type="sldNum" sz="quarter" idx="5"/>
          </p:nvPr>
        </p:nvSpPr>
        <p:spPr/>
        <p:txBody>
          <a:bodyPr/>
          <a:lstStyle/>
          <a:p>
            <a:fld id="{F1E7C46E-E541-9E43-84C7-792976D29E7C}" type="slidenum">
              <a:rPr lang="en-US" smtClean="0"/>
              <a:t>72</a:t>
            </a:fld>
            <a:endParaRPr lang="en-US"/>
          </a:p>
        </p:txBody>
      </p:sp>
    </p:spTree>
    <p:extLst>
      <p:ext uri="{BB962C8B-B14F-4D97-AF65-F5344CB8AC3E}">
        <p14:creationId xmlns:p14="http://schemas.microsoft.com/office/powerpoint/2010/main" val="28968025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Interestingly, if we subdivide those adverbials by considering whether the adverb includes the day of utterance (such as ‘this month’) or is included in it (such as ‘this morning’), we find that in the first case the difference across markers is still significant, so that the Past is rated significantly higher than the Perfect, but that difference disappears when it comes to the second type of adverbials, as can be seen in the pair of columns on the right.  </a:t>
            </a:r>
          </a:p>
          <a:p>
            <a:endParaRPr lang="en-US" dirty="0"/>
          </a:p>
        </p:txBody>
      </p:sp>
      <p:sp>
        <p:nvSpPr>
          <p:cNvPr id="4" name="Slide Number Placeholder 3"/>
          <p:cNvSpPr>
            <a:spLocks noGrp="1"/>
          </p:cNvSpPr>
          <p:nvPr>
            <p:ph type="sldNum" sz="quarter" idx="5"/>
          </p:nvPr>
        </p:nvSpPr>
        <p:spPr/>
        <p:txBody>
          <a:bodyPr/>
          <a:lstStyle/>
          <a:p>
            <a:fld id="{F1E7C46E-E541-9E43-84C7-792976D29E7C}" type="slidenum">
              <a:rPr lang="en-US" smtClean="0"/>
              <a:t>73</a:t>
            </a:fld>
            <a:endParaRPr lang="en-US"/>
          </a:p>
        </p:txBody>
      </p:sp>
    </p:spTree>
    <p:extLst>
      <p:ext uri="{BB962C8B-B14F-4D97-AF65-F5344CB8AC3E}">
        <p14:creationId xmlns:p14="http://schemas.microsoft.com/office/powerpoint/2010/main" val="2331500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So, to sum up, we have seen that in Dutch, the </a:t>
            </a:r>
            <a:r>
              <a:rPr lang="en-US" sz="1200" cap="small" dirty="0">
                <a:solidFill>
                  <a:srgbClr val="0070C0"/>
                </a:solidFill>
              </a:rPr>
              <a:t>Perfect</a:t>
            </a:r>
            <a:r>
              <a:rPr lang="en-US" sz="1200" dirty="0"/>
              <a:t> is allowed to refer to past events with no constraints, but the </a:t>
            </a:r>
            <a:r>
              <a:rPr lang="en-US" sz="1200" cap="small" dirty="0">
                <a:solidFill>
                  <a:srgbClr val="00B050"/>
                </a:solidFill>
              </a:rPr>
              <a:t>Past</a:t>
            </a:r>
            <a:r>
              <a:rPr lang="en-US" sz="1200" dirty="0"/>
              <a:t>, in turn, is dispreferred. That in Spanish the </a:t>
            </a:r>
            <a:r>
              <a:rPr lang="en-US" sz="1200" cap="small" dirty="0">
                <a:solidFill>
                  <a:srgbClr val="0070C0"/>
                </a:solidFill>
              </a:rPr>
              <a:t>Perfect</a:t>
            </a:r>
            <a:r>
              <a:rPr lang="en-US" sz="1200" dirty="0"/>
              <a:t> is accepted when the </a:t>
            </a:r>
            <a:r>
              <a:rPr lang="en-US" sz="1200" b="1" dirty="0"/>
              <a:t>event is clearly linked to the day of utterance</a:t>
            </a:r>
            <a:r>
              <a:rPr lang="en-US" sz="1200" dirty="0"/>
              <a:t>, but there is no preference for this marker (contra </a:t>
            </a:r>
            <a:r>
              <a:rPr lang="en-US" sz="1200" dirty="0" err="1"/>
              <a:t>Schwenter</a:t>
            </a:r>
            <a:r>
              <a:rPr lang="en-US" sz="1200" dirty="0"/>
              <a:t> 1994 et seq), since the </a:t>
            </a:r>
            <a:r>
              <a:rPr lang="en-US" sz="1200" cap="small" dirty="0">
                <a:solidFill>
                  <a:srgbClr val="00B050"/>
                </a:solidFill>
              </a:rPr>
              <a:t>Past </a:t>
            </a:r>
            <a:r>
              <a:rPr lang="en-US" sz="1200" dirty="0"/>
              <a:t>can also be used.</a:t>
            </a:r>
          </a:p>
          <a:p>
            <a:pPr algn="just"/>
            <a:r>
              <a:rPr lang="en-US" sz="1200" dirty="0"/>
              <a:t>And that in English the </a:t>
            </a:r>
            <a:r>
              <a:rPr lang="en-US" sz="1200" cap="small" dirty="0">
                <a:solidFill>
                  <a:srgbClr val="00B050"/>
                </a:solidFill>
              </a:rPr>
              <a:t>Past </a:t>
            </a:r>
            <a:r>
              <a:rPr lang="en-US" sz="1200" dirty="0"/>
              <a:t>is preferred across all conditions over the </a:t>
            </a:r>
            <a:r>
              <a:rPr lang="en-US" sz="1200" cap="small" dirty="0">
                <a:solidFill>
                  <a:srgbClr val="0070C0"/>
                </a:solidFill>
              </a:rPr>
              <a:t>Perfect</a:t>
            </a:r>
            <a:r>
              <a:rPr lang="en-US" sz="1200" dirty="0"/>
              <a:t> but the Present Perfect is more accepted with deictic hodiernal adverbials, especially when the adverb is </a:t>
            </a:r>
            <a:r>
              <a:rPr lang="en-US" sz="1200" b="1" dirty="0"/>
              <a:t>included in the day of utterance, such as </a:t>
            </a:r>
            <a:r>
              <a:rPr lang="en-US" sz="1200" i="1" dirty="0"/>
              <a:t>this morning</a:t>
            </a:r>
            <a:r>
              <a:rPr lang="en-US" sz="1200" dirty="0"/>
              <a:t>). </a:t>
            </a:r>
          </a:p>
          <a:p>
            <a:endParaRPr lang="en-US" dirty="0"/>
          </a:p>
        </p:txBody>
      </p:sp>
      <p:sp>
        <p:nvSpPr>
          <p:cNvPr id="4" name="Slide Number Placeholder 3"/>
          <p:cNvSpPr>
            <a:spLocks noGrp="1"/>
          </p:cNvSpPr>
          <p:nvPr>
            <p:ph type="sldNum" sz="quarter" idx="5"/>
          </p:nvPr>
        </p:nvSpPr>
        <p:spPr/>
        <p:txBody>
          <a:bodyPr/>
          <a:lstStyle/>
          <a:p>
            <a:fld id="{F1E7C46E-E541-9E43-84C7-792976D29E7C}" type="slidenum">
              <a:rPr lang="en-US" smtClean="0"/>
              <a:t>74</a:t>
            </a:fld>
            <a:endParaRPr lang="en-US"/>
          </a:p>
        </p:txBody>
      </p:sp>
    </p:spTree>
    <p:extLst>
      <p:ext uri="{BB962C8B-B14F-4D97-AF65-F5344CB8AC3E}">
        <p14:creationId xmlns:p14="http://schemas.microsoft.com/office/powerpoint/2010/main" val="34570527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can conclude that both hodiernality and deixis, and considerations about proper hodiernality vs. extended hodiernality, as English shows, will have to be included in a crosslinguistically valid analysis of the Perfect…</a:t>
            </a:r>
          </a:p>
          <a:p>
            <a:endParaRPr lang="en-US" dirty="0"/>
          </a:p>
          <a:p>
            <a:r>
              <a:rPr lang="en-US" dirty="0"/>
              <a:t>And we are working on it!</a:t>
            </a:r>
          </a:p>
        </p:txBody>
      </p:sp>
      <p:sp>
        <p:nvSpPr>
          <p:cNvPr id="4" name="Slide Number Placeholder 3"/>
          <p:cNvSpPr>
            <a:spLocks noGrp="1"/>
          </p:cNvSpPr>
          <p:nvPr>
            <p:ph type="sldNum" sz="quarter" idx="5"/>
          </p:nvPr>
        </p:nvSpPr>
        <p:spPr/>
        <p:txBody>
          <a:bodyPr/>
          <a:lstStyle/>
          <a:p>
            <a:fld id="{F1E7C46E-E541-9E43-84C7-792976D29E7C}" type="slidenum">
              <a:rPr lang="en-US" smtClean="0"/>
              <a:t>75</a:t>
            </a:fld>
            <a:endParaRPr lang="en-US"/>
          </a:p>
        </p:txBody>
      </p:sp>
    </p:spTree>
    <p:extLst>
      <p:ext uri="{BB962C8B-B14F-4D97-AF65-F5344CB8AC3E}">
        <p14:creationId xmlns:p14="http://schemas.microsoft.com/office/powerpoint/2010/main" val="42860225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for more general conclusions, </a:t>
            </a:r>
          </a:p>
        </p:txBody>
      </p:sp>
      <p:sp>
        <p:nvSpPr>
          <p:cNvPr id="4" name="Slide Number Placeholder 3"/>
          <p:cNvSpPr>
            <a:spLocks noGrp="1"/>
          </p:cNvSpPr>
          <p:nvPr>
            <p:ph type="sldNum" sz="quarter" idx="5"/>
          </p:nvPr>
        </p:nvSpPr>
        <p:spPr/>
        <p:txBody>
          <a:bodyPr/>
          <a:lstStyle/>
          <a:p>
            <a:fld id="{F1E7C46E-E541-9E43-84C7-792976D29E7C}" type="slidenum">
              <a:rPr lang="en-US" smtClean="0"/>
              <a:t>76</a:t>
            </a:fld>
            <a:endParaRPr lang="en-US"/>
          </a:p>
        </p:txBody>
      </p:sp>
    </p:spTree>
    <p:extLst>
      <p:ext uri="{BB962C8B-B14F-4D97-AF65-F5344CB8AC3E}">
        <p14:creationId xmlns:p14="http://schemas.microsoft.com/office/powerpoint/2010/main" val="19054613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take home message from today’s talk is that Translation Mining is a new, data-driven methodology that is able to pick up nuanced constraints at play in crosslinguistic variation on different semantic domains.  </a:t>
            </a:r>
          </a:p>
          <a:p>
            <a:r>
              <a:rPr lang="en-US" dirty="0"/>
              <a:t>Experimental work is also necessary to check the reliability of the the generalizations obtained by this method, but also to refine them.</a:t>
            </a:r>
          </a:p>
          <a:p>
            <a:r>
              <a:rPr lang="en-US" dirty="0"/>
              <a:t>We have seen that the constraints at play in selecting each Perfect/Past form are diverse across different languages, proving that addressing crosslinguistic variation from a variety of data sources is crucial for advancing empirically valid semantic generalizations about tense aspect phenomena.</a:t>
            </a:r>
          </a:p>
          <a:p>
            <a:endParaRPr lang="en-US" dirty="0"/>
          </a:p>
          <a:p>
            <a:r>
              <a:rPr lang="en-US" dirty="0"/>
              <a:t>You can see more about our project in our website. </a:t>
            </a:r>
          </a:p>
        </p:txBody>
      </p:sp>
      <p:sp>
        <p:nvSpPr>
          <p:cNvPr id="4" name="Slide Number Placeholder 3"/>
          <p:cNvSpPr>
            <a:spLocks noGrp="1"/>
          </p:cNvSpPr>
          <p:nvPr>
            <p:ph type="sldNum" sz="quarter" idx="5"/>
          </p:nvPr>
        </p:nvSpPr>
        <p:spPr/>
        <p:txBody>
          <a:bodyPr/>
          <a:lstStyle/>
          <a:p>
            <a:fld id="{F1E7C46E-E541-9E43-84C7-792976D29E7C}" type="slidenum">
              <a:rPr lang="en-US" smtClean="0"/>
              <a:t>77</a:t>
            </a:fld>
            <a:endParaRPr lang="en-US"/>
          </a:p>
        </p:txBody>
      </p:sp>
    </p:spTree>
    <p:extLst>
      <p:ext uri="{BB962C8B-B14F-4D97-AF65-F5344CB8AC3E}">
        <p14:creationId xmlns:p14="http://schemas.microsoft.com/office/powerpoint/2010/main" val="96133100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references from the presentation.</a:t>
            </a:r>
          </a:p>
        </p:txBody>
      </p:sp>
      <p:sp>
        <p:nvSpPr>
          <p:cNvPr id="4" name="Slide Number Placeholder 3"/>
          <p:cNvSpPr>
            <a:spLocks noGrp="1"/>
          </p:cNvSpPr>
          <p:nvPr>
            <p:ph type="sldNum" sz="quarter" idx="5"/>
          </p:nvPr>
        </p:nvSpPr>
        <p:spPr/>
        <p:txBody>
          <a:bodyPr/>
          <a:lstStyle/>
          <a:p>
            <a:fld id="{F1E7C46E-E541-9E43-84C7-792976D29E7C}" type="slidenum">
              <a:rPr lang="en-US" smtClean="0"/>
              <a:t>78</a:t>
            </a:fld>
            <a:endParaRPr lang="en-US"/>
          </a:p>
        </p:txBody>
      </p:sp>
    </p:spTree>
    <p:extLst>
      <p:ext uri="{BB962C8B-B14F-4D97-AF65-F5344CB8AC3E}">
        <p14:creationId xmlns:p14="http://schemas.microsoft.com/office/powerpoint/2010/main" val="29111587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t>
            </a:r>
          </a:p>
        </p:txBody>
      </p:sp>
      <p:sp>
        <p:nvSpPr>
          <p:cNvPr id="4" name="Slide Number Placeholder 3"/>
          <p:cNvSpPr>
            <a:spLocks noGrp="1"/>
          </p:cNvSpPr>
          <p:nvPr>
            <p:ph type="sldNum" sz="quarter" idx="5"/>
          </p:nvPr>
        </p:nvSpPr>
        <p:spPr/>
        <p:txBody>
          <a:bodyPr/>
          <a:lstStyle/>
          <a:p>
            <a:fld id="{F1E7C46E-E541-9E43-84C7-792976D29E7C}" type="slidenum">
              <a:rPr lang="en-US" smtClean="0"/>
              <a:t>79</a:t>
            </a:fld>
            <a:endParaRPr lang="en-US"/>
          </a:p>
        </p:txBody>
      </p:sp>
    </p:spTree>
    <p:extLst>
      <p:ext uri="{BB962C8B-B14F-4D97-AF65-F5344CB8AC3E}">
        <p14:creationId xmlns:p14="http://schemas.microsoft.com/office/powerpoint/2010/main" val="2599129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one problem with this approach has been that most of this research has focused in English and English only. While these descriptions work for English, one can readily notice that when translating those sentences to other languages, not all these readings are available for equivalent, Perfect markers, and moreover, there are languages that use their Perfects way more broadly. </a:t>
            </a:r>
          </a:p>
          <a:p>
            <a:r>
              <a:rPr lang="en-US" dirty="0"/>
              <a:t>For instance, French prefers the Passe </a:t>
            </a:r>
            <a:r>
              <a:rPr lang="en-US" dirty="0" err="1"/>
              <a:t>Compossé</a:t>
            </a:r>
            <a:r>
              <a:rPr lang="en-US" dirty="0"/>
              <a:t>, the Perfect, to express that Mary had breakfast at that café, while Dutch and German also use their Perfect markers extensively. Spanish also seems to be able to use both,  but more restrictedly, like English, with some nuances in the meaning with each marker. There are some analysis of these markers that are language-specific for languages different from English, and more recently, there has been some interest in cross-linguistic analysis of the perfect.</a:t>
            </a:r>
          </a:p>
        </p:txBody>
      </p:sp>
      <p:sp>
        <p:nvSpPr>
          <p:cNvPr id="4" name="Slide Number Placeholder 3"/>
          <p:cNvSpPr>
            <a:spLocks noGrp="1"/>
          </p:cNvSpPr>
          <p:nvPr>
            <p:ph type="sldNum" sz="quarter" idx="5"/>
          </p:nvPr>
        </p:nvSpPr>
        <p:spPr/>
        <p:txBody>
          <a:bodyPr/>
          <a:lstStyle/>
          <a:p>
            <a:fld id="{F1E7C46E-E541-9E43-84C7-792976D29E7C}" type="slidenum">
              <a:rPr lang="en-US" smtClean="0"/>
              <a:t>8</a:t>
            </a:fld>
            <a:endParaRPr lang="en-US"/>
          </a:p>
        </p:txBody>
      </p:sp>
    </p:spTree>
    <p:extLst>
      <p:ext uri="{BB962C8B-B14F-4D97-AF65-F5344CB8AC3E}">
        <p14:creationId xmlns:p14="http://schemas.microsoft.com/office/powerpoint/2010/main" val="272709853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these are the results </a:t>
            </a:r>
            <a:r>
              <a:rPr lang="en-US"/>
              <a:t>across languages. </a:t>
            </a:r>
            <a:endParaRPr lang="en-US" dirty="0"/>
          </a:p>
        </p:txBody>
      </p:sp>
      <p:sp>
        <p:nvSpPr>
          <p:cNvPr id="4" name="Slide Number Placeholder 3"/>
          <p:cNvSpPr>
            <a:spLocks noGrp="1"/>
          </p:cNvSpPr>
          <p:nvPr>
            <p:ph type="sldNum" sz="quarter" idx="5"/>
          </p:nvPr>
        </p:nvSpPr>
        <p:spPr/>
        <p:txBody>
          <a:bodyPr/>
          <a:lstStyle/>
          <a:p>
            <a:fld id="{F1E7C46E-E541-9E43-84C7-792976D29E7C}" type="slidenum">
              <a:rPr lang="en-US" smtClean="0"/>
              <a:t>80</a:t>
            </a:fld>
            <a:endParaRPr lang="en-US"/>
          </a:p>
        </p:txBody>
      </p:sp>
    </p:spTree>
    <p:extLst>
      <p:ext uri="{BB962C8B-B14F-4D97-AF65-F5344CB8AC3E}">
        <p14:creationId xmlns:p14="http://schemas.microsoft.com/office/powerpoint/2010/main" val="2259654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instance, if we look at the two constraints about Perfect use in English that we mentioned –the impossibility to combine with past-referring adverbials, and the impossibility to be part of narration– first we see that French, Dutch and German are actually compatible with this kind of adverbs.</a:t>
            </a:r>
          </a:p>
          <a:p>
            <a:r>
              <a:rPr lang="en-US" dirty="0"/>
              <a:t>When it comes to narration, it looks like French and German can use their Perfect markers, but Dutch cannot, and needs to resort to the </a:t>
            </a:r>
            <a:r>
              <a:rPr lang="en-US" dirty="0" err="1"/>
              <a:t>ovt</a:t>
            </a:r>
            <a:r>
              <a:rPr lang="en-US" dirty="0"/>
              <a:t>, its past marker. That’s what led de Swart to propose a three-way division of languages with respect to Perfect Use: German and French can do everything, Dutch can’t do narration, and English (and maybe Spanish, although she does not refer to it) can’t do either. </a:t>
            </a:r>
          </a:p>
        </p:txBody>
      </p:sp>
      <p:sp>
        <p:nvSpPr>
          <p:cNvPr id="4" name="Slide Number Placeholder 3"/>
          <p:cNvSpPr>
            <a:spLocks noGrp="1"/>
          </p:cNvSpPr>
          <p:nvPr>
            <p:ph type="sldNum" sz="quarter" idx="5"/>
          </p:nvPr>
        </p:nvSpPr>
        <p:spPr/>
        <p:txBody>
          <a:bodyPr/>
          <a:lstStyle/>
          <a:p>
            <a:fld id="{F1E7C46E-E541-9E43-84C7-792976D29E7C}" type="slidenum">
              <a:rPr lang="en-US" smtClean="0"/>
              <a:t>9</a:t>
            </a:fld>
            <a:endParaRPr lang="en-US"/>
          </a:p>
        </p:txBody>
      </p:sp>
    </p:spTree>
    <p:extLst>
      <p:ext uri="{BB962C8B-B14F-4D97-AF65-F5344CB8AC3E}">
        <p14:creationId xmlns:p14="http://schemas.microsoft.com/office/powerpoint/2010/main" val="2940561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89ACA5F-5F32-2042-B204-A608E947C778}" type="datetimeFigureOut">
              <a:rPr lang="en-US" smtClean="0"/>
              <a:t>3/22/22</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7C45072-60C2-4A45-B6ED-889A7A55DA3A}"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20290000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9ACA5F-5F32-2042-B204-A608E947C778}" type="datetimeFigureOut">
              <a:rPr lang="en-US" smtClean="0"/>
              <a:t>3/22/22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45072-60C2-4A45-B6ED-889A7A55DA3A}" type="slidenum">
              <a:rPr lang="en-US" smtClean="0"/>
              <a:t>‹#›</a:t>
            </a:fld>
            <a:endParaRPr lang="en-US"/>
          </a:p>
        </p:txBody>
      </p:sp>
    </p:spTree>
    <p:extLst>
      <p:ext uri="{BB962C8B-B14F-4D97-AF65-F5344CB8AC3E}">
        <p14:creationId xmlns:p14="http://schemas.microsoft.com/office/powerpoint/2010/main" val="541429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9ACA5F-5F32-2042-B204-A608E947C778}" type="datetimeFigureOut">
              <a:rPr lang="en-US" smtClean="0"/>
              <a:t>3/22/22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45072-60C2-4A45-B6ED-889A7A55DA3A}" type="slidenum">
              <a:rPr lang="en-US" smtClean="0"/>
              <a:t>‹#›</a:t>
            </a:fld>
            <a:endParaRPr lang="en-US"/>
          </a:p>
        </p:txBody>
      </p:sp>
    </p:spTree>
    <p:extLst>
      <p:ext uri="{BB962C8B-B14F-4D97-AF65-F5344CB8AC3E}">
        <p14:creationId xmlns:p14="http://schemas.microsoft.com/office/powerpoint/2010/main" val="2209613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ullets">
    <p:bg bwMode="gray">
      <p:bgPr>
        <a:solidFill>
          <a:schemeClr val="bg1"/>
        </a:solidFill>
        <a:effectLst/>
      </p:bgPr>
    </p:b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C1824C1D-4906-3A4A-B5A7-7CF6C4EB7B5A}"/>
              </a:ext>
            </a:extLst>
          </p:cNvPr>
          <p:cNvSpPr>
            <a:spLocks noGrp="1"/>
          </p:cNvSpPr>
          <p:nvPr>
            <p:ph type="ctrTitle" hasCustomPrompt="1"/>
          </p:nvPr>
        </p:nvSpPr>
        <p:spPr>
          <a:xfrm>
            <a:off x="2317147" y="1196975"/>
            <a:ext cx="7557707" cy="1253617"/>
          </a:xfrm>
          <a:prstGeom prst="rect">
            <a:avLst/>
          </a:prstGeom>
        </p:spPr>
        <p:txBody>
          <a:bodyPr anchor="t" anchorCtr="0"/>
          <a:lstStyle>
            <a:lvl1pPr marL="0" marR="0" indent="0" algn="l" defTabSz="914126" rtl="0" eaLnBrk="1" fontAlgn="auto" latinLnBrk="0" hangingPunct="1">
              <a:lnSpc>
                <a:spcPct val="100000"/>
              </a:lnSpc>
              <a:spcBef>
                <a:spcPct val="0"/>
              </a:spcBef>
              <a:spcAft>
                <a:spcPts val="0"/>
              </a:spcAft>
              <a:buClrTx/>
              <a:buSzTx/>
              <a:buFontTx/>
              <a:buNone/>
              <a:tabLst/>
              <a:defRPr lang="nl-NL" sz="2299" b="1" i="0" smtClean="0">
                <a:effectLst/>
                <a:latin typeface="Open Sans" panose="020B0606030504020204" pitchFamily="34" charset="0"/>
                <a:ea typeface="Open Sans" panose="020B0606030504020204" pitchFamily="34" charset="0"/>
                <a:cs typeface="Open Sans" panose="020B0606030504020204" pitchFamily="34" charset="0"/>
              </a:defRPr>
            </a:lvl1pPr>
          </a:lstStyle>
          <a:p>
            <a:r>
              <a:rPr lang="nl-NL" noProof="0" dirty="0" err="1"/>
              <a:t>Title</a:t>
            </a:r>
            <a:endParaRPr lang="nl-NL" noProof="0" dirty="0"/>
          </a:p>
        </p:txBody>
      </p:sp>
      <p:pic>
        <p:nvPicPr>
          <p:cNvPr id="6" name="Afbeelding 5">
            <a:extLst>
              <a:ext uri="{FF2B5EF4-FFF2-40B4-BE49-F238E27FC236}">
                <a16:creationId xmlns:a16="http://schemas.microsoft.com/office/drawing/2014/main" id="{AD739B77-360B-C248-95B1-5B4A6819CF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1186" y="6001200"/>
            <a:ext cx="1712283" cy="679430"/>
          </a:xfrm>
          <a:prstGeom prst="rect">
            <a:avLst/>
          </a:prstGeom>
          <a:ln>
            <a:noFill/>
          </a:ln>
        </p:spPr>
      </p:pic>
      <p:sp>
        <p:nvSpPr>
          <p:cNvPr id="5" name="Tijdelijke aanduiding voor tekst 2">
            <a:extLst>
              <a:ext uri="{FF2B5EF4-FFF2-40B4-BE49-F238E27FC236}">
                <a16:creationId xmlns:a16="http://schemas.microsoft.com/office/drawing/2014/main" id="{4B633025-4CF3-E24C-A6D3-53F39D081625}"/>
              </a:ext>
            </a:extLst>
          </p:cNvPr>
          <p:cNvSpPr>
            <a:spLocks noGrp="1"/>
          </p:cNvSpPr>
          <p:nvPr>
            <p:ph type="body" sz="quarter" idx="10" hasCustomPrompt="1"/>
          </p:nvPr>
        </p:nvSpPr>
        <p:spPr>
          <a:xfrm>
            <a:off x="2317147" y="2450593"/>
            <a:ext cx="7557707" cy="3443316"/>
          </a:xfrm>
          <a:prstGeom prst="rect">
            <a:avLst/>
          </a:prstGeom>
        </p:spPr>
        <p:txBody>
          <a:bodyPr/>
          <a:lstStyle>
            <a:lvl1pPr marL="450715" marR="0" indent="-450715" algn="l" defTabSz="914126" rtl="0" eaLnBrk="1" fontAlgn="auto" latinLnBrk="0" hangingPunct="1">
              <a:lnSpc>
                <a:spcPct val="110000"/>
              </a:lnSpc>
              <a:spcBef>
                <a:spcPts val="0"/>
              </a:spcBef>
              <a:spcAft>
                <a:spcPts val="0"/>
              </a:spcAft>
              <a:buClrTx/>
              <a:buSzTx/>
              <a:buFont typeface="Arial" panose="020B0604020202020204" pitchFamily="34" charset="0"/>
              <a:buChar char="•"/>
              <a:tabLst>
                <a:tab pos="888733" algn="l"/>
                <a:tab pos="1452127" algn="l"/>
              </a:tabLst>
              <a:defRPr lang="nl-NL" sz="2199" b="0" i="0" kern="1200" baseline="0" noProof="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803034" indent="-309470">
              <a:spcBef>
                <a:spcPts val="600"/>
              </a:spcBef>
              <a:buFont typeface="Arial" panose="020B0604020202020204" pitchFamily="34" charset="0"/>
              <a:buChar char="•"/>
              <a:tabLst/>
              <a:defRPr lang="nl-NL" sz="2199" b="0" i="0" kern="1200" baseline="0" noProof="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2pPr>
            <a:lvl3pPr marL="1114091" indent="-311057">
              <a:lnSpc>
                <a:spcPct val="100000"/>
              </a:lnSpc>
              <a:spcBef>
                <a:spcPts val="600"/>
              </a:spcBef>
              <a:buFont typeface="Arial" panose="020B0604020202020204" pitchFamily="34" charset="0"/>
              <a:buChar char="•"/>
              <a:tabLst/>
              <a:defRPr lang="nl-NL" sz="2199" b="0" i="0" kern="1200" baseline="0" noProof="0" dirty="0" err="1"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466410" indent="-311057">
              <a:spcBef>
                <a:spcPts val="600"/>
              </a:spcBef>
              <a:buSzPct val="100000"/>
              <a:buFont typeface="Arial" panose="020B0604020202020204" pitchFamily="34" charset="0"/>
              <a:buChar char="•"/>
              <a:tabLst/>
              <a:defRPr lang="nl-NL" sz="2199" b="0" i="0" kern="1200" baseline="0" noProof="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33013" indent="-366603">
              <a:spcBef>
                <a:spcPts val="600"/>
              </a:spcBef>
              <a:buFont typeface="Arial" panose="020B0604020202020204" pitchFamily="34" charset="0"/>
              <a:buChar char="•"/>
              <a:tabLst/>
              <a:defRPr lang="nl-NL" sz="2199" b="0" i="0" kern="1200" baseline="0" noProof="0" dirty="0" err="1">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5pPr>
            <a:lvl6pPr marL="2185332" indent="-352319">
              <a:spcBef>
                <a:spcPts val="600"/>
              </a:spcBef>
              <a:tabLst/>
              <a:defRPr lang="nl-NL" sz="2199" b="0" i="0" kern="1200" baseline="0" noProof="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6pPr>
            <a:lvl7pPr marL="2144070" indent="-311057">
              <a:tabLst/>
              <a:defRPr lang="nl-NL" sz="2199" b="0" i="0" kern="1200" baseline="0" noProof="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7pPr>
            <a:lvl8pPr marL="2496389" indent="-352319">
              <a:tabLst/>
              <a:defRPr lang="nl-NL" sz="2199" b="0" i="0" kern="1200" baseline="0" noProof="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8pPr>
            <a:lvl9pPr>
              <a:defRPr lang="nl-NL" sz="2199" b="0" i="0" kern="1200" baseline="0" noProof="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9pPr>
          </a:lstStyle>
          <a:p>
            <a:r>
              <a:rPr lang="nl-NL" noProof="0" dirty="0" err="1"/>
              <a:t>Ressimus</a:t>
            </a:r>
            <a:r>
              <a:rPr lang="nl-NL" noProof="0" dirty="0"/>
              <a:t> </a:t>
            </a:r>
            <a:r>
              <a:rPr lang="nl-NL" noProof="0" dirty="0" err="1"/>
              <a:t>exeri</a:t>
            </a:r>
            <a:r>
              <a:rPr lang="nl-NL" noProof="0" dirty="0"/>
              <a:t> </a:t>
            </a:r>
            <a:r>
              <a:rPr lang="nl-NL" noProof="0" dirty="0" err="1"/>
              <a:t>nus</a:t>
            </a:r>
            <a:r>
              <a:rPr lang="nl-NL" noProof="0" dirty="0"/>
              <a:t> et </a:t>
            </a:r>
            <a:r>
              <a:rPr lang="nl-NL" noProof="0" dirty="0" err="1"/>
              <a:t>ipienda</a:t>
            </a:r>
            <a:r>
              <a:rPr lang="nl-NL" noProof="0" dirty="0"/>
              <a:t> et </a:t>
            </a:r>
            <a:r>
              <a:rPr lang="nl-NL" noProof="0" dirty="0" err="1"/>
              <a:t>adiantot</a:t>
            </a:r>
            <a:r>
              <a:rPr lang="nl-NL" noProof="0" dirty="0"/>
              <a:t> </a:t>
            </a:r>
            <a:r>
              <a:rPr lang="nl-NL" noProof="0" dirty="0" err="1"/>
              <a:t>IqueMolorepudit</a:t>
            </a:r>
            <a:r>
              <a:rPr lang="nl-NL" noProof="0" dirty="0"/>
              <a:t> </a:t>
            </a:r>
            <a:r>
              <a:rPr lang="nl-NL" noProof="0" dirty="0" err="1"/>
              <a:t>niminti</a:t>
            </a:r>
            <a:r>
              <a:rPr lang="nl-NL" noProof="0" dirty="0"/>
              <a:t> </a:t>
            </a:r>
            <a:r>
              <a:rPr lang="nl-NL" noProof="0" dirty="0" err="1"/>
              <a:t>nonsendaecae</a:t>
            </a:r>
            <a:r>
              <a:rPr lang="nl-NL" noProof="0" dirty="0"/>
              <a:t> </a:t>
            </a:r>
            <a:r>
              <a:rPr lang="nl-NL" noProof="0" dirty="0" err="1"/>
              <a:t>volor</a:t>
            </a:r>
            <a:r>
              <a:rPr lang="nl-NL" noProof="0" dirty="0"/>
              <a:t> a ad et ut </a:t>
            </a:r>
            <a:r>
              <a:rPr lang="nl-NL" noProof="0" dirty="0" err="1"/>
              <a:t>eum</a:t>
            </a:r>
            <a:r>
              <a:rPr lang="nl-NL" noProof="0" dirty="0"/>
              <a:t> se pos mos </a:t>
            </a:r>
            <a:r>
              <a:rPr lang="nl-NL" noProof="0" dirty="0" err="1"/>
              <a:t>sed</a:t>
            </a:r>
            <a:r>
              <a:rPr lang="nl-NL" noProof="0" dirty="0"/>
              <a:t> </a:t>
            </a:r>
            <a:r>
              <a:rPr lang="nl-NL" noProof="0" dirty="0" err="1"/>
              <a:t>ulpa</a:t>
            </a:r>
            <a:r>
              <a:rPr lang="nl-NL" noProof="0" dirty="0"/>
              <a:t> </a:t>
            </a:r>
            <a:r>
              <a:rPr lang="nl-NL" noProof="0" dirty="0" err="1"/>
              <a:t>vitas</a:t>
            </a:r>
            <a:r>
              <a:rPr lang="nl-NL" noProof="0" dirty="0"/>
              <a:t> </a:t>
            </a:r>
            <a:r>
              <a:rPr lang="nl-NL" noProof="0" dirty="0" err="1"/>
              <a:t>aut</a:t>
            </a:r>
            <a:r>
              <a:rPr lang="nl-NL" noProof="0" dirty="0"/>
              <a:t> </a:t>
            </a:r>
            <a:r>
              <a:rPr lang="nl-NL" noProof="0" dirty="0" err="1"/>
              <a:t>quia</a:t>
            </a:r>
            <a:r>
              <a:rPr lang="nl-NL" noProof="0" dirty="0"/>
              <a:t> </a:t>
            </a:r>
            <a:r>
              <a:rPr lang="nl-NL" noProof="0" dirty="0" err="1"/>
              <a:t>doluptio</a:t>
            </a:r>
            <a:r>
              <a:rPr lang="nl-NL" noProof="0" dirty="0"/>
              <a:t> </a:t>
            </a:r>
            <a:r>
              <a:rPr lang="nl-NL" noProof="0" dirty="0" err="1"/>
              <a:t>iduciis</a:t>
            </a:r>
            <a:r>
              <a:rPr lang="nl-NL" noProof="0" dirty="0"/>
              <a:t> </a:t>
            </a:r>
            <a:r>
              <a:rPr lang="nl-NL" noProof="0" dirty="0" err="1"/>
              <a:t>sedis</a:t>
            </a:r>
            <a:r>
              <a:rPr lang="nl-NL" noProof="0" dirty="0"/>
              <a:t> </a:t>
            </a:r>
            <a:r>
              <a:rPr lang="nl-NL" noProof="0" dirty="0" err="1"/>
              <a:t>sitat</a:t>
            </a:r>
            <a:endParaRPr lang="nl-NL" noProof="0" dirty="0"/>
          </a:p>
          <a:p>
            <a:pPr lvl="1"/>
            <a:r>
              <a:rPr lang="nl-NL" noProof="0" dirty="0" err="1"/>
              <a:t>L;ajgda;ldgjs</a:t>
            </a:r>
            <a:endParaRPr lang="nl-NL" noProof="0" dirty="0"/>
          </a:p>
          <a:p>
            <a:pPr lvl="2"/>
            <a:r>
              <a:rPr lang="nl-NL" noProof="0" dirty="0" err="1"/>
              <a:t>Lkadghjs;aoigdhsj</a:t>
            </a:r>
            <a:endParaRPr lang="nl-NL" noProof="0" dirty="0"/>
          </a:p>
          <a:p>
            <a:pPr lvl="3"/>
            <a:r>
              <a:rPr lang="nl-NL" noProof="0" dirty="0"/>
              <a:t>;</a:t>
            </a:r>
            <a:r>
              <a:rPr lang="nl-NL" noProof="0" dirty="0" err="1"/>
              <a:t>lasijdf;alkgdjs</a:t>
            </a:r>
            <a:endParaRPr lang="nl-NL" noProof="0" dirty="0"/>
          </a:p>
          <a:p>
            <a:pPr lvl="4"/>
            <a:r>
              <a:rPr lang="nl-NL" noProof="0" dirty="0"/>
              <a:t>;</a:t>
            </a:r>
            <a:r>
              <a:rPr lang="nl-NL" noProof="0" dirty="0" err="1"/>
              <a:t>ladsgjlasdkgj</a:t>
            </a:r>
            <a:endParaRPr lang="nl-NL" noProof="0" dirty="0"/>
          </a:p>
          <a:p>
            <a:pPr lvl="5"/>
            <a:r>
              <a:rPr lang="nl-NL" noProof="0" dirty="0" err="1"/>
              <a:t>A;lgdkj;asldgjk</a:t>
            </a:r>
            <a:endParaRPr lang="nl-NL" noProof="0" dirty="0"/>
          </a:p>
        </p:txBody>
      </p:sp>
    </p:spTree>
    <p:extLst>
      <p:ext uri="{BB962C8B-B14F-4D97-AF65-F5344CB8AC3E}">
        <p14:creationId xmlns:p14="http://schemas.microsoft.com/office/powerpoint/2010/main" val="4074244708"/>
      </p:ext>
    </p:extLst>
  </p:cSld>
  <p:clrMapOvr>
    <a:masterClrMapping/>
  </p:clrMapOvr>
  <p:extLst>
    <p:ext uri="{DCECCB84-F9BA-43D5-87BE-67443E8EF086}">
      <p15:sldGuideLst xmlns:p15="http://schemas.microsoft.com/office/powerpoint/2012/main">
        <p15:guide id="1" orient="horz" pos="232">
          <p15:clr>
            <a:srgbClr val="FBAE40"/>
          </p15:clr>
        </p15:guide>
        <p15:guide id="2" pos="212">
          <p15:clr>
            <a:srgbClr val="FBAE40"/>
          </p15:clr>
        </p15:guide>
        <p15:guide id="3" pos="7470">
          <p15:clr>
            <a:srgbClr val="FBAE40"/>
          </p15:clr>
        </p15:guide>
        <p15:guide id="4" orient="horz" pos="436">
          <p15:clr>
            <a:srgbClr val="FBAE40"/>
          </p15:clr>
        </p15:guide>
        <p15:guide id="5" orient="horz" pos="4088">
          <p15:clr>
            <a:srgbClr val="FBAE40"/>
          </p15:clr>
        </p15:guide>
        <p15:guide id="6" pos="5179">
          <p15:clr>
            <a:srgbClr val="FBAE40"/>
          </p15:clr>
        </p15:guide>
        <p15:guide id="7" pos="6222">
          <p15:clr>
            <a:srgbClr val="FBAE40"/>
          </p15:clr>
        </p15:guide>
        <p15:guide id="8" pos="6426">
          <p15:clr>
            <a:srgbClr val="FBAE40"/>
          </p15:clr>
        </p15:guide>
        <p15:guide id="9" pos="4975">
          <p15:clr>
            <a:srgbClr val="FBAE40"/>
          </p15:clr>
        </p15:guide>
        <p15:guide id="10" pos="3954">
          <p15:clr>
            <a:srgbClr val="FBAE40"/>
          </p15:clr>
        </p15:guide>
        <p15:guide id="11" pos="3728">
          <p15:clr>
            <a:srgbClr val="FBAE40"/>
          </p15:clr>
        </p15:guide>
        <p15:guide id="12" pos="2707">
          <p15:clr>
            <a:srgbClr val="FBAE40"/>
          </p15:clr>
        </p15:guide>
        <p15:guide id="13" pos="2503">
          <p15:clr>
            <a:srgbClr val="FBAE40"/>
          </p15:clr>
        </p15:guide>
        <p15:guide id="14" pos="1460">
          <p15:clr>
            <a:srgbClr val="FBAE40"/>
          </p15:clr>
        </p15:guide>
        <p15:guide id="15" pos="1256">
          <p15:clr>
            <a:srgbClr val="FBAE40"/>
          </p15:clr>
        </p15:guide>
        <p15:guide id="17" orient="horz" pos="2115">
          <p15:clr>
            <a:srgbClr val="FBAE40"/>
          </p15:clr>
        </p15:guide>
        <p15:guide id="18" orient="horz" pos="75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9ACA5F-5F32-2042-B204-A608E947C778}" type="datetimeFigureOut">
              <a:rPr lang="en-US" smtClean="0"/>
              <a:t>3/22/22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45072-60C2-4A45-B6ED-889A7A55DA3A}" type="slidenum">
              <a:rPr lang="en-US" smtClean="0"/>
              <a:t>‹#›</a:t>
            </a:fld>
            <a:endParaRPr lang="en-US"/>
          </a:p>
        </p:txBody>
      </p:sp>
    </p:spTree>
    <p:extLst>
      <p:ext uri="{BB962C8B-B14F-4D97-AF65-F5344CB8AC3E}">
        <p14:creationId xmlns:p14="http://schemas.microsoft.com/office/powerpoint/2010/main" val="2125632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F89ACA5F-5F32-2042-B204-A608E947C778}" type="datetimeFigureOut">
              <a:rPr lang="en-US" smtClean="0"/>
              <a:t>3/22/22</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7C45072-60C2-4A45-B6ED-889A7A55DA3A}"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78213103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9ACA5F-5F32-2042-B204-A608E947C778}" type="datetimeFigureOut">
              <a:rPr lang="en-US" smtClean="0"/>
              <a:t>3/22/22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45072-60C2-4A45-B6ED-889A7A55DA3A}" type="slidenum">
              <a:rPr lang="en-US" smtClean="0"/>
              <a:t>‹#›</a:t>
            </a:fld>
            <a:endParaRPr lang="en-US"/>
          </a:p>
        </p:txBody>
      </p:sp>
    </p:spTree>
    <p:extLst>
      <p:ext uri="{BB962C8B-B14F-4D97-AF65-F5344CB8AC3E}">
        <p14:creationId xmlns:p14="http://schemas.microsoft.com/office/powerpoint/2010/main" val="59158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9ACA5F-5F32-2042-B204-A608E947C778}" type="datetimeFigureOut">
              <a:rPr lang="en-US" smtClean="0"/>
              <a:t>3/22/22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C45072-60C2-4A45-B6ED-889A7A55DA3A}" type="slidenum">
              <a:rPr lang="en-US" smtClean="0"/>
              <a:t>‹#›</a:t>
            </a:fld>
            <a:endParaRPr lang="en-US"/>
          </a:p>
        </p:txBody>
      </p:sp>
    </p:spTree>
    <p:extLst>
      <p:ext uri="{BB962C8B-B14F-4D97-AF65-F5344CB8AC3E}">
        <p14:creationId xmlns:p14="http://schemas.microsoft.com/office/powerpoint/2010/main" val="4232647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9ACA5F-5F32-2042-B204-A608E947C778}" type="datetimeFigureOut">
              <a:rPr lang="en-US" smtClean="0"/>
              <a:t>3/22/22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C45072-60C2-4A45-B6ED-889A7A55DA3A}" type="slidenum">
              <a:rPr lang="en-US" smtClean="0"/>
              <a:t>‹#›</a:t>
            </a:fld>
            <a:endParaRPr lang="en-US"/>
          </a:p>
        </p:txBody>
      </p:sp>
    </p:spTree>
    <p:extLst>
      <p:ext uri="{BB962C8B-B14F-4D97-AF65-F5344CB8AC3E}">
        <p14:creationId xmlns:p14="http://schemas.microsoft.com/office/powerpoint/2010/main" val="239765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ACA5F-5F32-2042-B204-A608E947C778}" type="datetimeFigureOut">
              <a:rPr lang="en-US" smtClean="0"/>
              <a:t>3/22/22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C45072-60C2-4A45-B6ED-889A7A55DA3A}" type="slidenum">
              <a:rPr lang="en-US" smtClean="0"/>
              <a:t>‹#›</a:t>
            </a:fld>
            <a:endParaRPr lang="en-US"/>
          </a:p>
        </p:txBody>
      </p:sp>
    </p:spTree>
    <p:extLst>
      <p:ext uri="{BB962C8B-B14F-4D97-AF65-F5344CB8AC3E}">
        <p14:creationId xmlns:p14="http://schemas.microsoft.com/office/powerpoint/2010/main" val="228664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89ACA5F-5F32-2042-B204-A608E947C778}" type="datetimeFigureOut">
              <a:rPr lang="en-US" smtClean="0"/>
              <a:t>3/22/22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7C45072-60C2-4A45-B6ED-889A7A55DA3A}"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00426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89ACA5F-5F32-2042-B204-A608E947C778}" type="datetimeFigureOut">
              <a:rPr lang="en-US" smtClean="0"/>
              <a:t>3/22/22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7C45072-60C2-4A45-B6ED-889A7A55DA3A}"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82288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F89ACA5F-5F32-2042-B204-A608E947C778}" type="datetimeFigureOut">
              <a:rPr lang="en-US" smtClean="0"/>
              <a:t>3/22/22</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7C45072-60C2-4A45-B6ED-889A7A55DA3A}"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8486147"/>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hyperlink" Target="http://time-in-translation.hum.uu.nl/"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nwo.nl/en" TargetMode="External"/><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423EA-A22A-3D4E-BB4C-76B1332B400C}"/>
              </a:ext>
            </a:extLst>
          </p:cNvPr>
          <p:cNvSpPr>
            <a:spLocks noGrp="1"/>
          </p:cNvSpPr>
          <p:nvPr>
            <p:ph type="ctrTitle"/>
          </p:nvPr>
        </p:nvSpPr>
        <p:spPr>
          <a:xfrm>
            <a:off x="1282903" y="1438894"/>
            <a:ext cx="9561443" cy="1349480"/>
          </a:xfrm>
        </p:spPr>
        <p:txBody>
          <a:bodyPr>
            <a:normAutofit/>
          </a:bodyPr>
          <a:lstStyle/>
          <a:p>
            <a:r>
              <a:rPr lang="en-US" sz="3600" b="1" cap="none" dirty="0"/>
              <a:t>Combining corpora and experimental methods in crosslinguistic semantics</a:t>
            </a:r>
          </a:p>
        </p:txBody>
      </p:sp>
      <p:sp>
        <p:nvSpPr>
          <p:cNvPr id="3" name="Subtitle 2">
            <a:extLst>
              <a:ext uri="{FF2B5EF4-FFF2-40B4-BE49-F238E27FC236}">
                <a16:creationId xmlns:a16="http://schemas.microsoft.com/office/drawing/2014/main" id="{6A2340D2-7B91-944D-B98F-12FD57AA0896}"/>
              </a:ext>
            </a:extLst>
          </p:cNvPr>
          <p:cNvSpPr>
            <a:spLocks noGrp="1"/>
          </p:cNvSpPr>
          <p:nvPr>
            <p:ph type="subTitle" idx="1"/>
          </p:nvPr>
        </p:nvSpPr>
        <p:spPr>
          <a:xfrm>
            <a:off x="2680162" y="3052137"/>
            <a:ext cx="6831673" cy="1972573"/>
          </a:xfrm>
          <a:ln w="3175">
            <a:noFill/>
          </a:ln>
        </p:spPr>
        <p:txBody>
          <a:bodyPr>
            <a:normAutofit fontScale="92500" lnSpcReduction="10000"/>
          </a:bodyPr>
          <a:lstStyle/>
          <a:p>
            <a:r>
              <a:rPr lang="en-US" dirty="0"/>
              <a:t>Martín Fuchs</a:t>
            </a:r>
          </a:p>
          <a:p>
            <a:r>
              <a:rPr lang="en-US" dirty="0"/>
              <a:t>Utrecht University</a:t>
            </a:r>
          </a:p>
          <a:p>
            <a:endParaRPr lang="en-US" sz="1500" dirty="0"/>
          </a:p>
          <a:p>
            <a:r>
              <a:rPr lang="en-US" dirty="0"/>
              <a:t>Functional and Cognitive Linguistics Research Group Department of Linguistics. KU Leuven</a:t>
            </a:r>
          </a:p>
          <a:p>
            <a:r>
              <a:rPr lang="en-US" dirty="0"/>
              <a:t>24 March 2022</a:t>
            </a:r>
          </a:p>
          <a:p>
            <a:endParaRPr lang="en-US" dirty="0"/>
          </a:p>
          <a:p>
            <a:endParaRPr lang="en-US" dirty="0"/>
          </a:p>
          <a:p>
            <a:endParaRPr lang="en-US" dirty="0"/>
          </a:p>
        </p:txBody>
      </p:sp>
      <p:pic>
        <p:nvPicPr>
          <p:cNvPr id="6" name="Picture 5">
            <a:extLst>
              <a:ext uri="{FF2B5EF4-FFF2-40B4-BE49-F238E27FC236}">
                <a16:creationId xmlns:a16="http://schemas.microsoft.com/office/drawing/2014/main" id="{987AE98D-6A49-7E49-BFD4-D8BFFF418328}"/>
              </a:ext>
            </a:extLst>
          </p:cNvPr>
          <p:cNvPicPr>
            <a:picLocks noChangeAspect="1"/>
          </p:cNvPicPr>
          <p:nvPr/>
        </p:nvPicPr>
        <p:blipFill>
          <a:blip r:embed="rId3"/>
          <a:stretch>
            <a:fillRect/>
          </a:stretch>
        </p:blipFill>
        <p:spPr>
          <a:xfrm>
            <a:off x="3900494" y="5470431"/>
            <a:ext cx="3529013" cy="1387569"/>
          </a:xfrm>
          <a:prstGeom prst="rect">
            <a:avLst/>
          </a:prstGeom>
        </p:spPr>
      </p:pic>
      <p:pic>
        <p:nvPicPr>
          <p:cNvPr id="10" name="Picture 9">
            <a:extLst>
              <a:ext uri="{FF2B5EF4-FFF2-40B4-BE49-F238E27FC236}">
                <a16:creationId xmlns:a16="http://schemas.microsoft.com/office/drawing/2014/main" id="{A1C5EBB2-3325-334D-B22C-E5C9B1EDA33F}"/>
              </a:ext>
            </a:extLst>
          </p:cNvPr>
          <p:cNvPicPr>
            <a:picLocks noChangeAspect="1"/>
          </p:cNvPicPr>
          <p:nvPr/>
        </p:nvPicPr>
        <p:blipFill>
          <a:blip r:embed="rId4"/>
          <a:stretch>
            <a:fillRect/>
          </a:stretch>
        </p:blipFill>
        <p:spPr>
          <a:xfrm>
            <a:off x="7429507" y="5470431"/>
            <a:ext cx="857027" cy="1387569"/>
          </a:xfrm>
          <a:prstGeom prst="rect">
            <a:avLst/>
          </a:prstGeom>
        </p:spPr>
      </p:pic>
    </p:spTree>
    <p:extLst>
      <p:ext uri="{BB962C8B-B14F-4D97-AF65-F5344CB8AC3E}">
        <p14:creationId xmlns:p14="http://schemas.microsoft.com/office/powerpoint/2010/main" val="78775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3E55FB-99E6-4AB0-850F-726AB5F33317}"/>
              </a:ext>
            </a:extLst>
          </p:cNvPr>
          <p:cNvSpPr>
            <a:spLocks noGrp="1"/>
          </p:cNvSpPr>
          <p:nvPr>
            <p:ph type="title"/>
          </p:nvPr>
        </p:nvSpPr>
        <p:spPr/>
        <p:txBody>
          <a:bodyPr>
            <a:normAutofit/>
          </a:bodyPr>
          <a:lstStyle/>
          <a:p>
            <a:r>
              <a:rPr lang="en-US" sz="4000" dirty="0"/>
              <a:t>Introduction</a:t>
            </a:r>
            <a:br>
              <a:rPr lang="en-US" sz="4000" dirty="0"/>
            </a:br>
            <a:r>
              <a:rPr lang="en-US" sz="4000" dirty="0"/>
              <a:t>Diachronic and synchronic variation</a:t>
            </a:r>
            <a:endParaRPr lang="nl-NL" sz="4000" dirty="0"/>
          </a:p>
        </p:txBody>
      </p:sp>
      <p:sp>
        <p:nvSpPr>
          <p:cNvPr id="3" name="Tijdelijke aanduiding voor inhoud 2">
            <a:extLst>
              <a:ext uri="{FF2B5EF4-FFF2-40B4-BE49-F238E27FC236}">
                <a16:creationId xmlns:a16="http://schemas.microsoft.com/office/drawing/2014/main" id="{F43E59EB-EE98-43E0-B71D-28B191A28489}"/>
              </a:ext>
            </a:extLst>
          </p:cNvPr>
          <p:cNvSpPr>
            <a:spLocks noGrp="1"/>
          </p:cNvSpPr>
          <p:nvPr>
            <p:ph idx="1"/>
          </p:nvPr>
        </p:nvSpPr>
        <p:spPr>
          <a:xfrm>
            <a:off x="1104900" y="2228850"/>
            <a:ext cx="10134600" cy="4155908"/>
          </a:xfrm>
        </p:spPr>
        <p:txBody>
          <a:bodyPr>
            <a:normAutofit lnSpcReduction="10000"/>
          </a:bodyPr>
          <a:lstStyle/>
          <a:p>
            <a:pPr algn="just"/>
            <a:r>
              <a:rPr lang="en-US" sz="2400" cap="small" dirty="0"/>
              <a:t>Perfect </a:t>
            </a:r>
            <a:r>
              <a:rPr lang="en-US" sz="2400" dirty="0"/>
              <a:t>is diachronically unstable (“aoristic drift”) (Harris 1982, Dahl 1985, Bybee et al. 1994).</a:t>
            </a:r>
          </a:p>
          <a:p>
            <a:r>
              <a:rPr lang="en-US" sz="2400" dirty="0"/>
              <a:t>Condoravdi &amp; Deo (2014): Resultative aspect markers often develop into perfect markers, which then end up as perfect plus perfective markers.</a:t>
            </a:r>
          </a:p>
          <a:p>
            <a:pPr algn="just"/>
            <a:r>
              <a:rPr lang="en-US" sz="2400" dirty="0"/>
              <a:t>Schaden (2009): to understand the Perfect, we need to look at is competition with the </a:t>
            </a:r>
            <a:r>
              <a:rPr lang="en-US" sz="2400" cap="small" dirty="0"/>
              <a:t>past</a:t>
            </a:r>
            <a:r>
              <a:rPr lang="en-US" sz="2400" dirty="0"/>
              <a:t>. A dichotomy where Spanish/English pattern together, as opposed to German/French.</a:t>
            </a:r>
          </a:p>
          <a:p>
            <a:pPr algn="just"/>
            <a:r>
              <a:rPr lang="en-US" sz="2400" dirty="0"/>
              <a:t>Variation across dialects is also prevalent (e.g., for Spanish, Howe 2006, Fuchs &amp; González 2022).</a:t>
            </a:r>
          </a:p>
          <a:p>
            <a:pPr algn="just"/>
            <a:r>
              <a:rPr lang="en-US" sz="2400" dirty="0"/>
              <a:t>(Not) Surprisingly: crosslinguistic variation has had little effect on semantic accounts of the </a:t>
            </a:r>
            <a:r>
              <a:rPr lang="en-US" sz="2400" cap="small" dirty="0"/>
              <a:t>perfect </a:t>
            </a:r>
            <a:r>
              <a:rPr lang="en-US" sz="2400" dirty="0"/>
              <a:t>(focused on English).</a:t>
            </a:r>
          </a:p>
          <a:p>
            <a:endParaRPr lang="nl-NL" sz="2400" dirty="0"/>
          </a:p>
        </p:txBody>
      </p:sp>
    </p:spTree>
    <p:extLst>
      <p:ext uri="{BB962C8B-B14F-4D97-AF65-F5344CB8AC3E}">
        <p14:creationId xmlns:p14="http://schemas.microsoft.com/office/powerpoint/2010/main" val="611549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B4A395-BC63-49C6-A595-00750325CFD9}"/>
              </a:ext>
            </a:extLst>
          </p:cNvPr>
          <p:cNvSpPr>
            <a:spLocks noGrp="1"/>
          </p:cNvSpPr>
          <p:nvPr>
            <p:ph type="title"/>
          </p:nvPr>
        </p:nvSpPr>
        <p:spPr/>
        <p:txBody>
          <a:bodyPr>
            <a:normAutofit/>
          </a:bodyPr>
          <a:lstStyle/>
          <a:p>
            <a:r>
              <a:rPr lang="en-US" sz="4000" dirty="0"/>
              <a:t>Introduction</a:t>
            </a:r>
            <a:br>
              <a:rPr lang="en-US" sz="4000" dirty="0"/>
            </a:br>
            <a:r>
              <a:rPr lang="en-US" sz="4000" dirty="0"/>
              <a:t>Our methods</a:t>
            </a:r>
            <a:endParaRPr lang="en-US" sz="4000" cap="small" dirty="0"/>
          </a:p>
        </p:txBody>
      </p:sp>
      <p:sp>
        <p:nvSpPr>
          <p:cNvPr id="3" name="Tijdelijke aanduiding voor inhoud 2">
            <a:extLst>
              <a:ext uri="{FF2B5EF4-FFF2-40B4-BE49-F238E27FC236}">
                <a16:creationId xmlns:a16="http://schemas.microsoft.com/office/drawing/2014/main" id="{8DBA406F-BCB9-49AA-B2AE-7D3E021CE1D4}"/>
              </a:ext>
            </a:extLst>
          </p:cNvPr>
          <p:cNvSpPr>
            <a:spLocks noGrp="1"/>
          </p:cNvSpPr>
          <p:nvPr>
            <p:ph idx="1"/>
          </p:nvPr>
        </p:nvSpPr>
        <p:spPr>
          <a:xfrm>
            <a:off x="1105658" y="2085974"/>
            <a:ext cx="10220067" cy="4772026"/>
          </a:xfrm>
        </p:spPr>
        <p:txBody>
          <a:bodyPr>
            <a:normAutofit/>
          </a:bodyPr>
          <a:lstStyle/>
          <a:p>
            <a:pPr algn="just"/>
            <a:r>
              <a:rPr lang="en-US" sz="2400" dirty="0"/>
              <a:t>Research question:</a:t>
            </a:r>
          </a:p>
          <a:p>
            <a:pPr lvl="1" algn="just"/>
            <a:r>
              <a:rPr lang="en-US" sz="2400" dirty="0"/>
              <a:t>Which features differentiate the </a:t>
            </a:r>
            <a:r>
              <a:rPr lang="en-US" sz="2400" cap="small" dirty="0"/>
              <a:t>past </a:t>
            </a:r>
            <a:r>
              <a:rPr lang="en-US" sz="2400" dirty="0"/>
              <a:t>and the </a:t>
            </a:r>
            <a:r>
              <a:rPr lang="en-US" sz="2400" cap="small" dirty="0"/>
              <a:t>perfect </a:t>
            </a:r>
            <a:r>
              <a:rPr lang="en-US" sz="2400" dirty="0"/>
              <a:t>in languages that have two markers? Are there only constraints on past-time adverbials and narration? Is there something more at play?</a:t>
            </a:r>
          </a:p>
          <a:p>
            <a:pPr algn="just"/>
            <a:r>
              <a:rPr lang="en-US" sz="2400" dirty="0"/>
              <a:t>How to tackle the problem:</a:t>
            </a:r>
          </a:p>
          <a:p>
            <a:pPr lvl="1" algn="just"/>
            <a:r>
              <a:rPr lang="en-US" sz="2400" dirty="0"/>
              <a:t>Parallel corpus : translation (same context/meaning, different forms).</a:t>
            </a:r>
          </a:p>
          <a:p>
            <a:pPr lvl="1" algn="just"/>
            <a:r>
              <a:rPr lang="en-US" sz="2400" dirty="0"/>
              <a:t>Data-driven: extract all finite verb forms</a:t>
            </a:r>
            <a:r>
              <a:rPr lang="en-US" sz="2400" cap="small" dirty="0"/>
              <a:t> </a:t>
            </a:r>
            <a:r>
              <a:rPr lang="en-US" sz="2400" dirty="0"/>
              <a:t>in one language, align with translations, analyze similarities/differences in marker use in context.</a:t>
            </a:r>
          </a:p>
          <a:p>
            <a:pPr lvl="1" algn="just"/>
            <a:r>
              <a:rPr lang="en-US" sz="2400" dirty="0"/>
              <a:t>Look at data patterns and extract generalizations.</a:t>
            </a:r>
          </a:p>
          <a:p>
            <a:pPr lvl="1" algn="just"/>
            <a:r>
              <a:rPr lang="en-US" sz="2400" dirty="0"/>
              <a:t>Experimentally check the reliability (and the granularity) of the results.</a:t>
            </a:r>
          </a:p>
          <a:p>
            <a:endParaRPr lang="en-US" sz="2400" dirty="0"/>
          </a:p>
        </p:txBody>
      </p:sp>
    </p:spTree>
    <p:extLst>
      <p:ext uri="{BB962C8B-B14F-4D97-AF65-F5344CB8AC3E}">
        <p14:creationId xmlns:p14="http://schemas.microsoft.com/office/powerpoint/2010/main" val="1041209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E081D3-0D44-2E43-90F0-ADA748D3F885}"/>
              </a:ext>
            </a:extLst>
          </p:cNvPr>
          <p:cNvSpPr>
            <a:spLocks noGrp="1"/>
          </p:cNvSpPr>
          <p:nvPr>
            <p:ph type="ctrTitle"/>
          </p:nvPr>
        </p:nvSpPr>
        <p:spPr>
          <a:xfrm>
            <a:off x="1915127" y="2401171"/>
            <a:ext cx="8361229" cy="2098226"/>
          </a:xfrm>
        </p:spPr>
        <p:txBody>
          <a:bodyPr/>
          <a:lstStyle/>
          <a:p>
            <a:r>
              <a:rPr lang="en-US" dirty="0"/>
              <a:t>Translation</a:t>
            </a:r>
            <a:br>
              <a:rPr lang="en-US" dirty="0"/>
            </a:br>
            <a:r>
              <a:rPr lang="en-US" dirty="0"/>
              <a:t>mining</a:t>
            </a:r>
          </a:p>
        </p:txBody>
      </p:sp>
    </p:spTree>
    <p:extLst>
      <p:ext uri="{BB962C8B-B14F-4D97-AF65-F5344CB8AC3E}">
        <p14:creationId xmlns:p14="http://schemas.microsoft.com/office/powerpoint/2010/main" val="276730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36949" y="624110"/>
            <a:ext cx="8911687" cy="799337"/>
          </a:xfrm>
        </p:spPr>
        <p:txBody>
          <a:bodyPr/>
          <a:lstStyle/>
          <a:p>
            <a:r>
              <a:rPr lang="nl-NL" dirty="0"/>
              <a:t>In a nuthsell…</a:t>
            </a:r>
          </a:p>
        </p:txBody>
      </p:sp>
      <p:sp>
        <p:nvSpPr>
          <p:cNvPr id="3" name="Tijdelijke aanduiding voor inhoud 2"/>
          <p:cNvSpPr>
            <a:spLocks noGrp="1"/>
          </p:cNvSpPr>
          <p:nvPr>
            <p:ph idx="1"/>
          </p:nvPr>
        </p:nvSpPr>
        <p:spPr>
          <a:xfrm>
            <a:off x="1036949" y="1423447"/>
            <a:ext cx="10497809" cy="4351711"/>
          </a:xfrm>
        </p:spPr>
        <p:txBody>
          <a:bodyPr>
            <a:normAutofit fontScale="92500"/>
          </a:bodyPr>
          <a:lstStyle/>
          <a:p>
            <a:r>
              <a:rPr lang="en-AU" sz="2800" b="1" dirty="0"/>
              <a:t>Convert</a:t>
            </a:r>
            <a:r>
              <a:rPr lang="en-AU" sz="2800" dirty="0"/>
              <a:t> texts + translations into electronic documents.</a:t>
            </a:r>
          </a:p>
          <a:p>
            <a:r>
              <a:rPr lang="en-AU" sz="2800" b="1" dirty="0"/>
              <a:t>Extract all finite forms </a:t>
            </a:r>
            <a:r>
              <a:rPr lang="en-AU" sz="2800" dirty="0"/>
              <a:t>from multilingual corpora (e.g., </a:t>
            </a:r>
            <a:r>
              <a:rPr lang="en-AU" sz="2800" i="1" dirty="0"/>
              <a:t>Passé Composé</a:t>
            </a:r>
            <a:r>
              <a:rPr lang="en-AU" sz="2800" dirty="0"/>
              <a:t>)</a:t>
            </a:r>
          </a:p>
          <a:p>
            <a:r>
              <a:rPr lang="en-AU" sz="2800" b="1" dirty="0"/>
              <a:t>Align </a:t>
            </a:r>
            <a:r>
              <a:rPr lang="en-AU" sz="2800" dirty="0"/>
              <a:t>sentences (based on VPs) between original and translations.</a:t>
            </a:r>
          </a:p>
          <a:p>
            <a:r>
              <a:rPr lang="en-AU" sz="2800" b="1" dirty="0"/>
              <a:t>Mark </a:t>
            </a:r>
            <a:r>
              <a:rPr lang="en-AU" sz="2800" dirty="0"/>
              <a:t>TMA forms in the translations (</a:t>
            </a:r>
            <a:r>
              <a:rPr lang="en-AU" sz="2200" dirty="0"/>
              <a:t>with their language-specific labels: </a:t>
            </a:r>
            <a:r>
              <a:rPr lang="en-AU" sz="2200" i="1" dirty="0"/>
              <a:t>Present Perfect, Simple Past, Pretérito Indefinido, </a:t>
            </a:r>
            <a:r>
              <a:rPr lang="en-AU" sz="2200" i="1" dirty="0" err="1"/>
              <a:t>Ontvolooid</a:t>
            </a:r>
            <a:r>
              <a:rPr lang="en-AU" sz="2200" i="1" dirty="0"/>
              <a:t> </a:t>
            </a:r>
            <a:r>
              <a:rPr lang="en-AU" sz="2200" i="1" dirty="0" err="1"/>
              <a:t>Verleden</a:t>
            </a:r>
            <a:r>
              <a:rPr lang="en-AU" sz="2200" i="1" dirty="0"/>
              <a:t> </a:t>
            </a:r>
            <a:r>
              <a:rPr lang="en-AU" sz="2200" i="1" dirty="0" err="1"/>
              <a:t>Tijd</a:t>
            </a:r>
            <a:r>
              <a:rPr lang="en-AU" sz="2200" i="1" dirty="0"/>
              <a:t>…)</a:t>
            </a:r>
            <a:endParaRPr lang="en-AU" sz="2200" dirty="0"/>
          </a:p>
          <a:p>
            <a:r>
              <a:rPr lang="en-AU" sz="2800" b="1" dirty="0"/>
              <a:t>Create</a:t>
            </a:r>
            <a:r>
              <a:rPr lang="en-AU" sz="2800" dirty="0"/>
              <a:t> a </a:t>
            </a:r>
            <a:r>
              <a:rPr lang="en-AU" sz="2800" b="1" dirty="0"/>
              <a:t>dissimilarity matrix </a:t>
            </a:r>
            <a:r>
              <a:rPr lang="en-AU" sz="2800" dirty="0"/>
              <a:t>to compare forms</a:t>
            </a:r>
            <a:endParaRPr lang="en-AU" sz="2800" b="1" dirty="0"/>
          </a:p>
          <a:p>
            <a:r>
              <a:rPr lang="en-AU" sz="2800" b="1" dirty="0"/>
              <a:t>Use multidimensional scaling </a:t>
            </a:r>
            <a:r>
              <a:rPr lang="en-AU" sz="2800" dirty="0"/>
              <a:t>to visualize variation in a semantic map</a:t>
            </a:r>
          </a:p>
          <a:p>
            <a:r>
              <a:rPr lang="en-AU" sz="2800" dirty="0"/>
              <a:t>Go back to the </a:t>
            </a:r>
            <a:r>
              <a:rPr lang="en-AU" sz="2800" b="1" dirty="0"/>
              <a:t>actual data </a:t>
            </a:r>
            <a:r>
              <a:rPr lang="en-AU" sz="2800" dirty="0"/>
              <a:t>and extract generalizations.</a:t>
            </a:r>
          </a:p>
        </p:txBody>
      </p:sp>
      <p:pic>
        <p:nvPicPr>
          <p:cNvPr id="4" name="Picture 3" descr="https://digitalhumanities.wp.hum.uu.nl/wp-content/uploads/sites/270/2014/05/cropped-logo1-1.png">
            <a:extLst>
              <a:ext uri="{FF2B5EF4-FFF2-40B4-BE49-F238E27FC236}">
                <a16:creationId xmlns:a16="http://schemas.microsoft.com/office/drawing/2014/main" id="{FCD3376C-A01A-204B-A91C-EF216A94923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7917" y="5930610"/>
            <a:ext cx="5076841" cy="851099"/>
          </a:xfrm>
          <a:prstGeom prst="rect">
            <a:avLst/>
          </a:prstGeom>
          <a:noFill/>
          <a:ln>
            <a:noFill/>
          </a:ln>
        </p:spPr>
      </p:pic>
      <p:sp>
        <p:nvSpPr>
          <p:cNvPr id="5" name="TextBox 4">
            <a:extLst>
              <a:ext uri="{FF2B5EF4-FFF2-40B4-BE49-F238E27FC236}">
                <a16:creationId xmlns:a16="http://schemas.microsoft.com/office/drawing/2014/main" id="{17743D22-27C5-8A46-900A-8D633BBD1A82}"/>
              </a:ext>
            </a:extLst>
          </p:cNvPr>
          <p:cNvSpPr txBox="1"/>
          <p:nvPr/>
        </p:nvSpPr>
        <p:spPr>
          <a:xfrm>
            <a:off x="1190215" y="6032993"/>
            <a:ext cx="5076841" cy="646331"/>
          </a:xfrm>
          <a:prstGeom prst="rect">
            <a:avLst/>
          </a:prstGeom>
          <a:noFill/>
        </p:spPr>
        <p:txBody>
          <a:bodyPr wrap="square" rtlCol="0">
            <a:spAutoFit/>
          </a:bodyPr>
          <a:lstStyle/>
          <a:p>
            <a:pPr algn="ctr"/>
            <a:r>
              <a:rPr lang="en-US" dirty="0"/>
              <a:t>Algorithms created by the Digital Humanities Lab of Utrecht University </a:t>
            </a:r>
            <a:endParaRPr lang="nl-NL" dirty="0"/>
          </a:p>
        </p:txBody>
      </p:sp>
    </p:spTree>
    <p:extLst>
      <p:ext uri="{BB962C8B-B14F-4D97-AF65-F5344CB8AC3E}">
        <p14:creationId xmlns:p14="http://schemas.microsoft.com/office/powerpoint/2010/main" val="1725192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rtlCol="0">
            <a:normAutofit/>
          </a:bodyPr>
          <a:lstStyle/>
          <a:p>
            <a:pPr rtl="0"/>
            <a:r>
              <a:rPr lang="nl-NL" sz="4000" dirty="0"/>
              <a:t>1. </a:t>
            </a:r>
            <a:r>
              <a:rPr lang="nl-NL" sz="4000" dirty="0" err="1"/>
              <a:t>VPs</a:t>
            </a:r>
            <a:r>
              <a:rPr lang="nl-NL" sz="4000" dirty="0"/>
              <a:t> </a:t>
            </a:r>
            <a:r>
              <a:rPr lang="nl-NL" sz="4000" dirty="0" err="1"/>
              <a:t>Extraction</a:t>
            </a:r>
            <a:endParaRPr lang="nl-NL" sz="4000" dirty="0"/>
          </a:p>
        </p:txBody>
      </p:sp>
      <p:sp>
        <p:nvSpPr>
          <p:cNvPr id="14" name="Tijdelijke aanduiding voor inhoud 13"/>
          <p:cNvSpPr>
            <a:spLocks noGrp="1"/>
          </p:cNvSpPr>
          <p:nvPr>
            <p:ph idx="1"/>
          </p:nvPr>
        </p:nvSpPr>
        <p:spPr>
          <a:xfrm>
            <a:off x="1190215" y="1428750"/>
            <a:ext cx="9979338" cy="4687281"/>
          </a:xfrm>
        </p:spPr>
        <p:txBody>
          <a:bodyPr rtlCol="0"/>
          <a:lstStyle/>
          <a:p>
            <a:r>
              <a:rPr lang="en-US" sz="2800" dirty="0">
                <a:solidFill>
                  <a:schemeClr val="tx1"/>
                </a:solidFill>
              </a:rPr>
              <a:t>Application that is able to extract all finite forms across languages. For instance, for the Perfect: </a:t>
            </a:r>
          </a:p>
          <a:p>
            <a:pPr lvl="1"/>
            <a:r>
              <a:rPr lang="en-US" sz="2600" dirty="0">
                <a:solidFill>
                  <a:schemeClr val="tx1"/>
                </a:solidFill>
              </a:rPr>
              <a:t>Looks for an auxiliary verb (</a:t>
            </a:r>
            <a:r>
              <a:rPr lang="en-US" sz="2600" cap="small" dirty="0">
                <a:solidFill>
                  <a:schemeClr val="tx1"/>
                </a:solidFill>
              </a:rPr>
              <a:t>Have/Be</a:t>
            </a:r>
            <a:r>
              <a:rPr lang="en-US" sz="2600" dirty="0">
                <a:solidFill>
                  <a:schemeClr val="tx1"/>
                </a:solidFill>
              </a:rPr>
              <a:t>)</a:t>
            </a:r>
          </a:p>
          <a:p>
            <a:pPr lvl="1"/>
            <a:r>
              <a:rPr lang="en-US" sz="2600" dirty="0">
                <a:solidFill>
                  <a:schemeClr val="tx1"/>
                </a:solidFill>
              </a:rPr>
              <a:t>Finds a neighboring past participle</a:t>
            </a:r>
          </a:p>
          <a:p>
            <a:pPr>
              <a:spcAft>
                <a:spcPts val="600"/>
              </a:spcAft>
            </a:pPr>
            <a:r>
              <a:rPr lang="en-US" sz="2800" dirty="0">
                <a:solidFill>
                  <a:schemeClr val="tx1"/>
                </a:solidFill>
              </a:rPr>
              <a:t>Takes care of words in between, lexical restrictions, reversed order, passive present perfects.</a:t>
            </a:r>
          </a:p>
          <a:p>
            <a:pPr rtl="0"/>
            <a:endParaRPr lang="nl-NL" dirty="0"/>
          </a:p>
        </p:txBody>
      </p:sp>
    </p:spTree>
    <p:extLst>
      <p:ext uri="{BB962C8B-B14F-4D97-AF65-F5344CB8AC3E}">
        <p14:creationId xmlns:p14="http://schemas.microsoft.com/office/powerpoint/2010/main" val="1541935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rtlCol="0">
            <a:normAutofit/>
          </a:bodyPr>
          <a:lstStyle/>
          <a:p>
            <a:pPr rtl="0"/>
            <a:r>
              <a:rPr lang="en-AU" sz="4000" dirty="0"/>
              <a:t>2. Verb/Sentence alignment </a:t>
            </a:r>
          </a:p>
        </p:txBody>
      </p:sp>
      <p:sp>
        <p:nvSpPr>
          <p:cNvPr id="14" name="Tijdelijke aanduiding voor inhoud 13"/>
          <p:cNvSpPr>
            <a:spLocks noGrp="1"/>
          </p:cNvSpPr>
          <p:nvPr>
            <p:ph idx="1"/>
          </p:nvPr>
        </p:nvSpPr>
        <p:spPr>
          <a:xfrm>
            <a:off x="1190215" y="1428750"/>
            <a:ext cx="9979338" cy="4687281"/>
          </a:xfrm>
        </p:spPr>
        <p:txBody>
          <a:bodyPr rtlCol="0"/>
          <a:lstStyle/>
          <a:p>
            <a:r>
              <a:rPr lang="en-AU" sz="2800" b="1" dirty="0"/>
              <a:t>TimeAlign </a:t>
            </a:r>
            <a:r>
              <a:rPr lang="en-AU" sz="2800" dirty="0"/>
              <a:t>Application</a:t>
            </a:r>
            <a:endParaRPr lang="en-AU" sz="2800" b="1" dirty="0"/>
          </a:p>
          <a:p>
            <a:r>
              <a:rPr lang="en-AU" sz="2800" dirty="0"/>
              <a:t>Allows for manual alignment of translations.</a:t>
            </a:r>
          </a:p>
          <a:p>
            <a:pPr rtl="0"/>
            <a:endParaRPr lang="nl-NL" dirty="0"/>
          </a:p>
        </p:txBody>
      </p:sp>
      <p:pic>
        <p:nvPicPr>
          <p:cNvPr id="3" name="Picture 2">
            <a:extLst>
              <a:ext uri="{FF2B5EF4-FFF2-40B4-BE49-F238E27FC236}">
                <a16:creationId xmlns:a16="http://schemas.microsoft.com/office/drawing/2014/main" id="{78CF483C-4523-2B4A-B609-27086D9DD793}"/>
              </a:ext>
            </a:extLst>
          </p:cNvPr>
          <p:cNvPicPr>
            <a:picLocks noChangeAspect="1"/>
          </p:cNvPicPr>
          <p:nvPr/>
        </p:nvPicPr>
        <p:blipFill>
          <a:blip r:embed="rId3"/>
          <a:stretch>
            <a:fillRect/>
          </a:stretch>
        </p:blipFill>
        <p:spPr>
          <a:xfrm>
            <a:off x="2018819" y="2665309"/>
            <a:ext cx="8322129" cy="4041983"/>
          </a:xfrm>
          <a:prstGeom prst="rect">
            <a:avLst/>
          </a:prstGeom>
        </p:spPr>
      </p:pic>
    </p:spTree>
    <p:extLst>
      <p:ext uri="{BB962C8B-B14F-4D97-AF65-F5344CB8AC3E}">
        <p14:creationId xmlns:p14="http://schemas.microsoft.com/office/powerpoint/2010/main" val="1511474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rtlCol="0">
            <a:normAutofit/>
          </a:bodyPr>
          <a:lstStyle/>
          <a:p>
            <a:pPr rtl="0"/>
            <a:r>
              <a:rPr lang="en-AU" sz="4000" dirty="0"/>
              <a:t>3. Marker assignment</a:t>
            </a:r>
          </a:p>
        </p:txBody>
      </p:sp>
      <p:sp>
        <p:nvSpPr>
          <p:cNvPr id="14" name="Tijdelijke aanduiding voor inhoud 13"/>
          <p:cNvSpPr>
            <a:spLocks noGrp="1"/>
          </p:cNvSpPr>
          <p:nvPr>
            <p:ph idx="1"/>
          </p:nvPr>
        </p:nvSpPr>
        <p:spPr>
          <a:xfrm>
            <a:off x="1190215" y="1428750"/>
            <a:ext cx="9979338" cy="4687281"/>
          </a:xfrm>
        </p:spPr>
        <p:txBody>
          <a:bodyPr rtlCol="0"/>
          <a:lstStyle/>
          <a:p>
            <a:r>
              <a:rPr lang="nl-NL" sz="2800" dirty="0" err="1"/>
              <a:t>To</a:t>
            </a:r>
            <a:r>
              <a:rPr lang="nl-NL" sz="2800" dirty="0"/>
              <a:t> </a:t>
            </a:r>
            <a:r>
              <a:rPr lang="nl-NL" sz="2800" dirty="0" err="1"/>
              <a:t>calculate</a:t>
            </a:r>
            <a:r>
              <a:rPr lang="nl-NL" sz="2800" dirty="0"/>
              <a:t> “</a:t>
            </a:r>
            <a:r>
              <a:rPr lang="nl-NL" sz="2800" dirty="0" err="1"/>
              <a:t>distances</a:t>
            </a:r>
            <a:r>
              <a:rPr lang="nl-NL" sz="2800" dirty="0"/>
              <a:t>” </a:t>
            </a:r>
            <a:r>
              <a:rPr lang="nl-NL" sz="2800" dirty="0" err="1"/>
              <a:t>between</a:t>
            </a:r>
            <a:r>
              <a:rPr lang="nl-NL" sz="2800" dirty="0"/>
              <a:t> </a:t>
            </a:r>
            <a:r>
              <a:rPr lang="nl-NL" sz="2800" dirty="0" err="1"/>
              <a:t>fragments</a:t>
            </a:r>
            <a:r>
              <a:rPr lang="nl-NL" sz="2800" dirty="0"/>
              <a:t>, we </a:t>
            </a:r>
            <a:r>
              <a:rPr lang="nl-NL" sz="2800" dirty="0" err="1"/>
              <a:t>assign</a:t>
            </a:r>
            <a:r>
              <a:rPr lang="nl-NL" sz="2800" dirty="0"/>
              <a:t> a TMA marker </a:t>
            </a:r>
            <a:r>
              <a:rPr lang="nl-NL" sz="2800" dirty="0" err="1"/>
              <a:t>to</a:t>
            </a:r>
            <a:r>
              <a:rPr lang="nl-NL" sz="2800" dirty="0"/>
              <a:t> </a:t>
            </a:r>
            <a:r>
              <a:rPr lang="nl-NL" sz="2800" dirty="0" err="1"/>
              <a:t>every</a:t>
            </a:r>
            <a:r>
              <a:rPr lang="nl-NL" sz="2800" dirty="0"/>
              <a:t> </a:t>
            </a:r>
            <a:r>
              <a:rPr lang="nl-NL" sz="2800" dirty="0" err="1"/>
              <a:t>selected</a:t>
            </a:r>
            <a:r>
              <a:rPr lang="nl-NL" sz="2800" dirty="0"/>
              <a:t> </a:t>
            </a:r>
            <a:r>
              <a:rPr lang="nl-NL" sz="2800" dirty="0" err="1"/>
              <a:t>translation</a:t>
            </a:r>
            <a:r>
              <a:rPr lang="nl-NL" sz="2800" dirty="0"/>
              <a:t>.</a:t>
            </a:r>
          </a:p>
          <a:p>
            <a:pPr rtl="0"/>
            <a:endParaRPr lang="nl-NL" dirty="0"/>
          </a:p>
        </p:txBody>
      </p:sp>
      <p:pic>
        <p:nvPicPr>
          <p:cNvPr id="5" name="Picture 4">
            <a:extLst>
              <a:ext uri="{FF2B5EF4-FFF2-40B4-BE49-F238E27FC236}">
                <a16:creationId xmlns:a16="http://schemas.microsoft.com/office/drawing/2014/main" id="{CFD4721D-5660-6641-A4EC-A4AF2EB607BF}"/>
              </a:ext>
            </a:extLst>
          </p:cNvPr>
          <p:cNvPicPr>
            <a:picLocks noChangeAspect="1"/>
          </p:cNvPicPr>
          <p:nvPr/>
        </p:nvPicPr>
        <p:blipFill>
          <a:blip r:embed="rId3"/>
          <a:stretch>
            <a:fillRect/>
          </a:stretch>
        </p:blipFill>
        <p:spPr>
          <a:xfrm>
            <a:off x="2018819" y="2665309"/>
            <a:ext cx="8322129" cy="4041983"/>
          </a:xfrm>
          <a:prstGeom prst="rect">
            <a:avLst/>
          </a:prstGeom>
        </p:spPr>
      </p:pic>
    </p:spTree>
    <p:extLst>
      <p:ext uri="{BB962C8B-B14F-4D97-AF65-F5344CB8AC3E}">
        <p14:creationId xmlns:p14="http://schemas.microsoft.com/office/powerpoint/2010/main" val="3200341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rtlCol="0">
            <a:normAutofit/>
          </a:bodyPr>
          <a:lstStyle/>
          <a:p>
            <a:pPr rtl="0"/>
            <a:r>
              <a:rPr lang="en-AU" sz="4000" dirty="0"/>
              <a:t>4. Dissimilarity matrix</a:t>
            </a:r>
          </a:p>
        </p:txBody>
      </p:sp>
      <p:sp>
        <p:nvSpPr>
          <p:cNvPr id="14" name="Tijdelijke aanduiding voor inhoud 13"/>
          <p:cNvSpPr>
            <a:spLocks noGrp="1"/>
          </p:cNvSpPr>
          <p:nvPr>
            <p:ph idx="1"/>
          </p:nvPr>
        </p:nvSpPr>
        <p:spPr>
          <a:xfrm>
            <a:off x="1190215" y="1428750"/>
            <a:ext cx="9979338" cy="4687281"/>
          </a:xfrm>
        </p:spPr>
        <p:txBody>
          <a:bodyPr rtlCol="0"/>
          <a:lstStyle/>
          <a:p>
            <a:r>
              <a:rPr lang="nl-NL" sz="2800" b="1" dirty="0" err="1"/>
              <a:t>Distance</a:t>
            </a:r>
            <a:r>
              <a:rPr lang="nl-NL" sz="2800" b="1" dirty="0"/>
              <a:t> </a:t>
            </a:r>
            <a:r>
              <a:rPr lang="nl-NL" sz="2800" b="1" dirty="0" err="1"/>
              <a:t>function</a:t>
            </a:r>
            <a:r>
              <a:rPr lang="nl-NL" sz="2800" dirty="0"/>
              <a:t>: a pair of source </a:t>
            </a:r>
            <a:r>
              <a:rPr lang="nl-NL" sz="2800" dirty="0" err="1"/>
              <a:t>and</a:t>
            </a:r>
            <a:r>
              <a:rPr lang="nl-NL" sz="2800" dirty="0"/>
              <a:t> </a:t>
            </a:r>
            <a:r>
              <a:rPr lang="nl-NL" sz="2800" dirty="0" err="1"/>
              <a:t>translations</a:t>
            </a:r>
            <a:r>
              <a:rPr lang="nl-NL" sz="2800" dirty="0"/>
              <a:t> is </a:t>
            </a:r>
            <a:r>
              <a:rPr lang="nl-NL" sz="2800" dirty="0" err="1"/>
              <a:t>maximally</a:t>
            </a:r>
            <a:r>
              <a:rPr lang="nl-NL" sz="2800" dirty="0"/>
              <a:t> </a:t>
            </a:r>
            <a:r>
              <a:rPr lang="nl-NL" sz="2800" dirty="0" err="1"/>
              <a:t>similar</a:t>
            </a:r>
            <a:r>
              <a:rPr lang="nl-NL" sz="2800" dirty="0"/>
              <a:t> (d=0) </a:t>
            </a:r>
            <a:r>
              <a:rPr lang="nl-NL" sz="2800" dirty="0" err="1"/>
              <a:t>if</a:t>
            </a:r>
            <a:r>
              <a:rPr lang="nl-NL" sz="2800" dirty="0"/>
              <a:t> </a:t>
            </a:r>
            <a:r>
              <a:rPr lang="nl-NL" sz="2800" dirty="0" err="1"/>
              <a:t>all</a:t>
            </a:r>
            <a:r>
              <a:rPr lang="nl-NL" sz="2800" dirty="0"/>
              <a:t> </a:t>
            </a:r>
            <a:r>
              <a:rPr lang="nl-NL" sz="2800" dirty="0" err="1"/>
              <a:t>tenses</a:t>
            </a:r>
            <a:r>
              <a:rPr lang="nl-NL" sz="2800" dirty="0"/>
              <a:t> match up </a:t>
            </a:r>
            <a:r>
              <a:rPr lang="nl-NL" sz="2800" dirty="0" err="1"/>
              <a:t>across</a:t>
            </a:r>
            <a:r>
              <a:rPr lang="nl-NL" sz="2800" dirty="0"/>
              <a:t> </a:t>
            </a:r>
            <a:r>
              <a:rPr lang="nl-NL" sz="2800" dirty="0" err="1"/>
              <a:t>languages</a:t>
            </a:r>
            <a:r>
              <a:rPr lang="nl-NL" sz="2800" dirty="0"/>
              <a:t>. We </a:t>
            </a:r>
            <a:r>
              <a:rPr lang="nl-NL" sz="2800" dirty="0" err="1"/>
              <a:t>compute</a:t>
            </a:r>
            <a:r>
              <a:rPr lang="nl-NL" sz="2800" dirty="0"/>
              <a:t> +1 </a:t>
            </a:r>
            <a:r>
              <a:rPr lang="nl-NL" sz="2800" dirty="0" err="1"/>
              <a:t>for</a:t>
            </a:r>
            <a:r>
              <a:rPr lang="nl-NL" sz="2800" dirty="0"/>
              <a:t> </a:t>
            </a:r>
            <a:r>
              <a:rPr lang="nl-NL" sz="2800" dirty="0" err="1"/>
              <a:t>every</a:t>
            </a:r>
            <a:r>
              <a:rPr lang="nl-NL" sz="2800" dirty="0"/>
              <a:t> ‘mismatch’.</a:t>
            </a:r>
          </a:p>
          <a:p>
            <a:endParaRPr lang="nl-NL" sz="2800" dirty="0"/>
          </a:p>
          <a:p>
            <a:endParaRPr lang="nl-NL" dirty="0"/>
          </a:p>
          <a:p>
            <a:pPr rtl="0"/>
            <a:endParaRPr lang="nl-NL" dirty="0"/>
          </a:p>
        </p:txBody>
      </p:sp>
      <p:graphicFrame>
        <p:nvGraphicFramePr>
          <p:cNvPr id="5" name="Tabel 3">
            <a:extLst>
              <a:ext uri="{FF2B5EF4-FFF2-40B4-BE49-F238E27FC236}">
                <a16:creationId xmlns:a16="http://schemas.microsoft.com/office/drawing/2014/main" id="{FAFCD8F3-F50A-C94C-A5D7-FC70C64C5CA8}"/>
              </a:ext>
            </a:extLst>
          </p:cNvPr>
          <p:cNvGraphicFramePr>
            <a:graphicFrameLocks noGrp="1"/>
          </p:cNvGraphicFramePr>
          <p:nvPr>
            <p:extLst>
              <p:ext uri="{D42A27DB-BD31-4B8C-83A1-F6EECF244321}">
                <p14:modId xmlns:p14="http://schemas.microsoft.com/office/powerpoint/2010/main" val="487808698"/>
              </p:ext>
            </p:extLst>
          </p:nvPr>
        </p:nvGraphicFramePr>
        <p:xfrm>
          <a:off x="1371599" y="2914650"/>
          <a:ext cx="9979338" cy="2832048"/>
        </p:xfrm>
        <a:graphic>
          <a:graphicData uri="http://schemas.openxmlformats.org/drawingml/2006/table">
            <a:tbl>
              <a:tblPr firstRow="1" bandRow="1">
                <a:tableStyleId>{5C22544A-7EE6-4342-B048-85BDC9FD1C3A}</a:tableStyleId>
              </a:tblPr>
              <a:tblGrid>
                <a:gridCol w="782523">
                  <a:extLst>
                    <a:ext uri="{9D8B030D-6E8A-4147-A177-3AD203B41FA5}">
                      <a16:colId xmlns:a16="http://schemas.microsoft.com/office/drawing/2014/main" val="362193920"/>
                    </a:ext>
                  </a:extLst>
                </a:gridCol>
                <a:gridCol w="1839363">
                  <a:extLst>
                    <a:ext uri="{9D8B030D-6E8A-4147-A177-3AD203B41FA5}">
                      <a16:colId xmlns:a16="http://schemas.microsoft.com/office/drawing/2014/main" val="2844716056"/>
                    </a:ext>
                  </a:extLst>
                </a:gridCol>
                <a:gridCol w="1839363">
                  <a:extLst>
                    <a:ext uri="{9D8B030D-6E8A-4147-A177-3AD203B41FA5}">
                      <a16:colId xmlns:a16="http://schemas.microsoft.com/office/drawing/2014/main" val="1776066498"/>
                    </a:ext>
                  </a:extLst>
                </a:gridCol>
                <a:gridCol w="1839363">
                  <a:extLst>
                    <a:ext uri="{9D8B030D-6E8A-4147-A177-3AD203B41FA5}">
                      <a16:colId xmlns:a16="http://schemas.microsoft.com/office/drawing/2014/main" val="2635040853"/>
                    </a:ext>
                  </a:extLst>
                </a:gridCol>
                <a:gridCol w="1839363">
                  <a:extLst>
                    <a:ext uri="{9D8B030D-6E8A-4147-A177-3AD203B41FA5}">
                      <a16:colId xmlns:a16="http://schemas.microsoft.com/office/drawing/2014/main" val="32097206"/>
                    </a:ext>
                  </a:extLst>
                </a:gridCol>
                <a:gridCol w="1839363">
                  <a:extLst>
                    <a:ext uri="{9D8B030D-6E8A-4147-A177-3AD203B41FA5}">
                      <a16:colId xmlns:a16="http://schemas.microsoft.com/office/drawing/2014/main" val="1161230011"/>
                    </a:ext>
                  </a:extLst>
                </a:gridCol>
              </a:tblGrid>
              <a:tr h="613266">
                <a:tc>
                  <a:txBody>
                    <a:bodyPr/>
                    <a:lstStyle/>
                    <a:p>
                      <a:pPr algn="ctr"/>
                      <a:r>
                        <a:rPr lang="nl-NL" sz="1100" b="1" dirty="0"/>
                        <a:t>#</a:t>
                      </a:r>
                    </a:p>
                  </a:txBody>
                  <a:tcPr anchor="ctr"/>
                </a:tc>
                <a:tc>
                  <a:txBody>
                    <a:bodyPr/>
                    <a:lstStyle/>
                    <a:p>
                      <a:pPr algn="ctr"/>
                      <a:r>
                        <a:rPr lang="nl-NL" sz="1400" b="1" dirty="0" err="1"/>
                        <a:t>German</a:t>
                      </a:r>
                      <a:endParaRPr lang="nl-NL" sz="1400" b="1" dirty="0"/>
                    </a:p>
                  </a:txBody>
                  <a:tcPr anchor="ctr"/>
                </a:tc>
                <a:tc>
                  <a:txBody>
                    <a:bodyPr/>
                    <a:lstStyle/>
                    <a:p>
                      <a:pPr algn="ctr"/>
                      <a:r>
                        <a:rPr lang="nl-NL" sz="1400" b="1" dirty="0"/>
                        <a:t>English</a:t>
                      </a:r>
                    </a:p>
                  </a:txBody>
                  <a:tcPr anchor="ctr"/>
                </a:tc>
                <a:tc>
                  <a:txBody>
                    <a:bodyPr/>
                    <a:lstStyle/>
                    <a:p>
                      <a:pPr algn="ctr"/>
                      <a:r>
                        <a:rPr lang="nl-NL" sz="1400" b="1" dirty="0"/>
                        <a:t>French</a:t>
                      </a:r>
                    </a:p>
                  </a:txBody>
                  <a:tcPr anchor="ctr"/>
                </a:tc>
                <a:tc>
                  <a:txBody>
                    <a:bodyPr/>
                    <a:lstStyle/>
                    <a:p>
                      <a:pPr algn="ctr"/>
                      <a:r>
                        <a:rPr lang="nl-NL" sz="1400" b="1" dirty="0"/>
                        <a:t>Spanish</a:t>
                      </a:r>
                    </a:p>
                  </a:txBody>
                  <a:tcPr anchor="ctr"/>
                </a:tc>
                <a:tc>
                  <a:txBody>
                    <a:bodyPr/>
                    <a:lstStyle/>
                    <a:p>
                      <a:pPr algn="ctr"/>
                      <a:r>
                        <a:rPr lang="nl-NL" sz="1400" b="1" dirty="0"/>
                        <a:t>Dutch</a:t>
                      </a:r>
                    </a:p>
                  </a:txBody>
                  <a:tcPr anchor="ctr"/>
                </a:tc>
                <a:extLst>
                  <a:ext uri="{0D108BD9-81ED-4DB2-BD59-A6C34878D82A}">
                    <a16:rowId xmlns:a16="http://schemas.microsoft.com/office/drawing/2014/main" val="3852875442"/>
                  </a:ext>
                </a:extLst>
              </a:tr>
              <a:tr h="739594">
                <a:tc>
                  <a:txBody>
                    <a:bodyPr/>
                    <a:lstStyle/>
                    <a:p>
                      <a:pPr algn="ctr"/>
                      <a:r>
                        <a:rPr lang="nl-NL" sz="1100" dirty="0"/>
                        <a:t>1</a:t>
                      </a:r>
                    </a:p>
                  </a:txBody>
                  <a:tcPr anchor="ctr"/>
                </a:tc>
                <a:tc>
                  <a:txBody>
                    <a:bodyPr/>
                    <a:lstStyle/>
                    <a:p>
                      <a:pPr algn="ctr"/>
                      <a:r>
                        <a:rPr lang="nl-NL" sz="1400" dirty="0" err="1"/>
                        <a:t>Perfekt</a:t>
                      </a:r>
                      <a:endParaRPr lang="nl-NL" sz="1400" dirty="0"/>
                    </a:p>
                  </a:txBody>
                  <a:tcPr anchor="ctr"/>
                </a:tc>
                <a:tc>
                  <a:txBody>
                    <a:bodyPr/>
                    <a:lstStyle/>
                    <a:p>
                      <a:pPr algn="ctr"/>
                      <a:r>
                        <a:rPr lang="nl-NL" sz="1400" dirty="0"/>
                        <a:t>Present</a:t>
                      </a:r>
                      <a:r>
                        <a:rPr lang="nl-NL" sz="1400" baseline="0" dirty="0"/>
                        <a:t> perfect</a:t>
                      </a:r>
                    </a:p>
                  </a:txBody>
                  <a:tcPr anchor="ctr"/>
                </a:tc>
                <a:tc>
                  <a:txBody>
                    <a:bodyPr/>
                    <a:lstStyle/>
                    <a:p>
                      <a:pPr algn="ctr"/>
                      <a:r>
                        <a:rPr lang="nl-NL" sz="1400" dirty="0"/>
                        <a:t>Passé</a:t>
                      </a:r>
                      <a:r>
                        <a:rPr lang="nl-NL" sz="1400" baseline="0" dirty="0"/>
                        <a:t> composé</a:t>
                      </a:r>
                    </a:p>
                  </a:txBody>
                  <a:tcPr anchor="ctr"/>
                </a:tc>
                <a:tc>
                  <a:txBody>
                    <a:bodyPr/>
                    <a:lstStyle/>
                    <a:p>
                      <a:pPr algn="ctr"/>
                      <a:r>
                        <a:rPr lang="nl-NL" sz="1400" dirty="0"/>
                        <a:t>Pretérito</a:t>
                      </a:r>
                      <a:r>
                        <a:rPr lang="nl-NL" sz="1400" baseline="0" dirty="0"/>
                        <a:t> perfecto </a:t>
                      </a:r>
                      <a:r>
                        <a:rPr lang="nl-NL" sz="1400" baseline="0" dirty="0" err="1"/>
                        <a:t>compuesto</a:t>
                      </a:r>
                      <a:r>
                        <a:rPr lang="nl-NL" sz="1400" baseline="0" dirty="0"/>
                        <a:t> </a:t>
                      </a:r>
                      <a:endParaRPr lang="nl-NL" sz="1400" dirty="0"/>
                    </a:p>
                  </a:txBody>
                  <a:tcPr anchor="ctr"/>
                </a:tc>
                <a:tc>
                  <a:txBody>
                    <a:bodyPr/>
                    <a:lstStyle/>
                    <a:p>
                      <a:pPr algn="ctr"/>
                      <a:r>
                        <a:rPr lang="nl-NL" sz="1400" dirty="0"/>
                        <a:t>Voltooid tegenwoordige tijd </a:t>
                      </a:r>
                    </a:p>
                  </a:txBody>
                  <a:tcPr anchor="ctr"/>
                </a:tc>
                <a:extLst>
                  <a:ext uri="{0D108BD9-81ED-4DB2-BD59-A6C34878D82A}">
                    <a16:rowId xmlns:a16="http://schemas.microsoft.com/office/drawing/2014/main" val="2673280123"/>
                  </a:ext>
                </a:extLst>
              </a:tr>
              <a:tr h="739594">
                <a:tc>
                  <a:txBody>
                    <a:bodyPr/>
                    <a:lstStyle/>
                    <a:p>
                      <a:pPr algn="ctr"/>
                      <a:r>
                        <a:rPr lang="nl-NL" sz="1100" dirty="0"/>
                        <a:t>2</a:t>
                      </a:r>
                    </a:p>
                  </a:txBody>
                  <a:tcPr anchor="ctr"/>
                </a:tc>
                <a:tc>
                  <a:txBody>
                    <a:bodyPr/>
                    <a:lstStyle/>
                    <a:p>
                      <a:pPr algn="ctr"/>
                      <a:r>
                        <a:rPr lang="nl-NL" sz="1400" dirty="0" err="1"/>
                        <a:t>Präterium</a:t>
                      </a:r>
                      <a:endParaRPr lang="nl-NL" sz="1400" dirty="0"/>
                    </a:p>
                  </a:txBody>
                  <a:tcPr anchor="ctr"/>
                </a:tc>
                <a:tc>
                  <a:txBody>
                    <a:bodyPr/>
                    <a:lstStyle/>
                    <a:p>
                      <a:pPr algn="ctr"/>
                      <a:r>
                        <a:rPr lang="nl-NL" sz="1400" dirty="0"/>
                        <a:t>Simple</a:t>
                      </a:r>
                      <a:r>
                        <a:rPr lang="nl-NL" sz="1400" baseline="0" dirty="0"/>
                        <a:t> past</a:t>
                      </a:r>
                    </a:p>
                  </a:txBody>
                  <a:tcPr anchor="ctr"/>
                </a:tc>
                <a:tc>
                  <a:txBody>
                    <a:bodyPr/>
                    <a:lstStyle/>
                    <a:p>
                      <a:pPr algn="ctr"/>
                      <a:r>
                        <a:rPr lang="nl-NL" sz="1400" dirty="0"/>
                        <a:t>Passé</a:t>
                      </a:r>
                      <a:r>
                        <a:rPr lang="nl-NL" sz="1400" baseline="0" dirty="0"/>
                        <a:t> composé</a:t>
                      </a:r>
                    </a:p>
                  </a:txBody>
                  <a:tcPr anchor="ctr"/>
                </a:tc>
                <a:tc>
                  <a:txBody>
                    <a:bodyPr/>
                    <a:lstStyle/>
                    <a:p>
                      <a:pPr algn="ctr"/>
                      <a:r>
                        <a:rPr lang="nl-NL" sz="1400" dirty="0"/>
                        <a:t>Pretérito</a:t>
                      </a:r>
                      <a:r>
                        <a:rPr lang="nl-NL" sz="1400" baseline="0" dirty="0"/>
                        <a:t> perfecto </a:t>
                      </a:r>
                      <a:r>
                        <a:rPr lang="nl-NL" sz="1400" baseline="0" dirty="0" err="1"/>
                        <a:t>compuesto</a:t>
                      </a:r>
                      <a:r>
                        <a:rPr lang="nl-NL" sz="1400" baseline="0" dirty="0"/>
                        <a:t> </a:t>
                      </a:r>
                      <a:endParaRPr lang="nl-NL" sz="14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mn-lt"/>
                          <a:ea typeface="+mn-ea"/>
                          <a:cs typeface="+mn-cs"/>
                        </a:rPr>
                        <a:t>Voltooid tegenwoordige tijd </a:t>
                      </a:r>
                    </a:p>
                  </a:txBody>
                  <a:tcPr anchor="ctr"/>
                </a:tc>
                <a:extLst>
                  <a:ext uri="{0D108BD9-81ED-4DB2-BD59-A6C34878D82A}">
                    <a16:rowId xmlns:a16="http://schemas.microsoft.com/office/drawing/2014/main" val="708830747"/>
                  </a:ext>
                </a:extLst>
              </a:tr>
              <a:tr h="739594">
                <a:tc>
                  <a:txBody>
                    <a:bodyPr/>
                    <a:lstStyle/>
                    <a:p>
                      <a:pPr algn="ctr"/>
                      <a:r>
                        <a:rPr lang="nl-NL" sz="1100" dirty="0"/>
                        <a:t>3</a:t>
                      </a:r>
                    </a:p>
                  </a:txBody>
                  <a:tcPr anchor="ctr"/>
                </a:tc>
                <a:tc>
                  <a:txBody>
                    <a:bodyPr/>
                    <a:lstStyle/>
                    <a:p>
                      <a:pPr algn="ctr"/>
                      <a:r>
                        <a:rPr lang="nl-NL" sz="1400" dirty="0" err="1"/>
                        <a:t>Perfekt</a:t>
                      </a:r>
                      <a:endParaRPr lang="nl-NL" sz="1400" dirty="0"/>
                    </a:p>
                  </a:txBody>
                  <a:tcPr anchor="ctr"/>
                </a:tc>
                <a:tc>
                  <a:txBody>
                    <a:bodyPr/>
                    <a:lstStyle/>
                    <a:p>
                      <a:pPr algn="ctr"/>
                      <a:r>
                        <a:rPr lang="nl-NL" sz="1400" dirty="0"/>
                        <a:t>Present</a:t>
                      </a:r>
                      <a:r>
                        <a:rPr lang="nl-NL" sz="1400" baseline="0" dirty="0"/>
                        <a:t> perfect</a:t>
                      </a:r>
                    </a:p>
                  </a:txBody>
                  <a:tcPr anchor="ctr"/>
                </a:tc>
                <a:tc>
                  <a:txBody>
                    <a:bodyPr/>
                    <a:lstStyle/>
                    <a:p>
                      <a:pPr algn="ctr"/>
                      <a:r>
                        <a:rPr lang="nl-NL" sz="1400" dirty="0"/>
                        <a:t>Passé</a:t>
                      </a:r>
                      <a:r>
                        <a:rPr lang="nl-NL" sz="1400" baseline="0" dirty="0"/>
                        <a:t> </a:t>
                      </a:r>
                      <a:r>
                        <a:rPr lang="nl-NL" sz="1400" baseline="0" dirty="0" err="1"/>
                        <a:t>simple</a:t>
                      </a:r>
                      <a:endParaRPr lang="nl-NL" sz="1400" baseline="0" dirty="0"/>
                    </a:p>
                  </a:txBody>
                  <a:tcPr anchor="ctr"/>
                </a:tc>
                <a:tc>
                  <a:txBody>
                    <a:bodyPr/>
                    <a:lstStyle/>
                    <a:p>
                      <a:pPr algn="ctr"/>
                      <a:r>
                        <a:rPr lang="nl-NL" sz="1400" dirty="0"/>
                        <a:t>Pretérito Indefinido</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mn-lt"/>
                          <a:ea typeface="+mn-ea"/>
                          <a:cs typeface="+mn-cs"/>
                        </a:rPr>
                        <a:t>Voltooid tegenwoordige tijd</a:t>
                      </a:r>
                    </a:p>
                  </a:txBody>
                  <a:tcPr anchor="ctr"/>
                </a:tc>
                <a:extLst>
                  <a:ext uri="{0D108BD9-81ED-4DB2-BD59-A6C34878D82A}">
                    <a16:rowId xmlns:a16="http://schemas.microsoft.com/office/drawing/2014/main" val="1684721664"/>
                  </a:ext>
                </a:extLst>
              </a:tr>
            </a:tbl>
          </a:graphicData>
        </a:graphic>
      </p:graphicFrame>
      <p:sp>
        <p:nvSpPr>
          <p:cNvPr id="2" name="Rectangle 1">
            <a:extLst>
              <a:ext uri="{FF2B5EF4-FFF2-40B4-BE49-F238E27FC236}">
                <a16:creationId xmlns:a16="http://schemas.microsoft.com/office/drawing/2014/main" id="{C4AB5D61-0AED-E24D-9746-C03764620E31}"/>
              </a:ext>
            </a:extLst>
          </p:cNvPr>
          <p:cNvSpPr/>
          <p:nvPr/>
        </p:nvSpPr>
        <p:spPr>
          <a:xfrm>
            <a:off x="2029799" y="5895201"/>
            <a:ext cx="8300170" cy="553998"/>
          </a:xfrm>
          <a:prstGeom prst="rect">
            <a:avLst/>
          </a:prstGeom>
        </p:spPr>
        <p:txBody>
          <a:bodyPr wrap="square">
            <a:spAutoFit/>
          </a:bodyPr>
          <a:lstStyle/>
          <a:p>
            <a:r>
              <a:rPr lang="nl-NL" sz="3000" dirty="0"/>
              <a:t>d(1, 2) = 2/5 //  d(1, 3) = 2/5 // d(2, 3) = 4/5</a:t>
            </a:r>
          </a:p>
        </p:txBody>
      </p:sp>
    </p:spTree>
    <p:extLst>
      <p:ext uri="{BB962C8B-B14F-4D97-AF65-F5344CB8AC3E}">
        <p14:creationId xmlns:p14="http://schemas.microsoft.com/office/powerpoint/2010/main" val="3426699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rtlCol="0">
            <a:normAutofit/>
          </a:bodyPr>
          <a:lstStyle/>
          <a:p>
            <a:pPr rtl="0"/>
            <a:r>
              <a:rPr lang="en-AU" sz="4000" dirty="0"/>
              <a:t>4. Dissimilarity matrix</a:t>
            </a:r>
          </a:p>
        </p:txBody>
      </p:sp>
      <p:sp>
        <p:nvSpPr>
          <p:cNvPr id="14" name="Tijdelijke aanduiding voor inhoud 13"/>
          <p:cNvSpPr>
            <a:spLocks noGrp="1"/>
          </p:cNvSpPr>
          <p:nvPr>
            <p:ph idx="1"/>
          </p:nvPr>
        </p:nvSpPr>
        <p:spPr>
          <a:xfrm>
            <a:off x="1190215" y="1428750"/>
            <a:ext cx="9979338" cy="4687281"/>
          </a:xfrm>
        </p:spPr>
        <p:txBody>
          <a:bodyPr rtlCol="0"/>
          <a:lstStyle/>
          <a:p>
            <a:r>
              <a:rPr lang="nl-NL" sz="2800" dirty="0"/>
              <a:t>On </a:t>
            </a:r>
            <a:r>
              <a:rPr lang="nl-NL" sz="2800" dirty="0" err="1"/>
              <a:t>the</a:t>
            </a:r>
            <a:r>
              <a:rPr lang="nl-NL" sz="2800" dirty="0"/>
              <a:t> basis of </a:t>
            </a:r>
            <a:r>
              <a:rPr lang="nl-NL" sz="2800" dirty="0" err="1"/>
              <a:t>the</a:t>
            </a:r>
            <a:r>
              <a:rPr lang="nl-NL" sz="2800" dirty="0"/>
              <a:t> </a:t>
            </a:r>
            <a:r>
              <a:rPr lang="nl-NL" sz="2800" dirty="0" err="1"/>
              <a:t>distance</a:t>
            </a:r>
            <a:r>
              <a:rPr lang="nl-NL" sz="2800" dirty="0"/>
              <a:t> </a:t>
            </a:r>
            <a:r>
              <a:rPr lang="nl-NL" sz="2800" dirty="0" err="1"/>
              <a:t>functions</a:t>
            </a:r>
            <a:r>
              <a:rPr lang="nl-NL" sz="2800" dirty="0"/>
              <a:t> </a:t>
            </a:r>
            <a:r>
              <a:rPr lang="nl-NL" sz="2800" dirty="0" err="1"/>
              <a:t>for</a:t>
            </a:r>
            <a:r>
              <a:rPr lang="nl-NL" sz="2800" dirty="0"/>
              <a:t> </a:t>
            </a:r>
            <a:r>
              <a:rPr lang="nl-NL" sz="2800" dirty="0" err="1"/>
              <a:t>each</a:t>
            </a:r>
            <a:r>
              <a:rPr lang="nl-NL" sz="2800" dirty="0"/>
              <a:t> pair, we </a:t>
            </a:r>
            <a:r>
              <a:rPr lang="nl-NL" sz="2800" dirty="0" err="1"/>
              <a:t>can</a:t>
            </a:r>
            <a:r>
              <a:rPr lang="nl-NL" sz="2800" dirty="0"/>
              <a:t> </a:t>
            </a:r>
            <a:r>
              <a:rPr lang="nl-NL" sz="2800" dirty="0" err="1"/>
              <a:t>create</a:t>
            </a:r>
            <a:r>
              <a:rPr lang="nl-NL" sz="2800" dirty="0"/>
              <a:t> a </a:t>
            </a:r>
            <a:r>
              <a:rPr lang="nl-NL" sz="2800" dirty="0" err="1"/>
              <a:t>dissimilarity</a:t>
            </a:r>
            <a:r>
              <a:rPr lang="nl-NL" sz="2800" dirty="0"/>
              <a:t> matrix.</a:t>
            </a:r>
          </a:p>
          <a:p>
            <a:endParaRPr lang="nl-NL" sz="2800" dirty="0"/>
          </a:p>
          <a:p>
            <a:endParaRPr lang="nl-NL" dirty="0"/>
          </a:p>
          <a:p>
            <a:pPr rtl="0"/>
            <a:endParaRPr lang="nl-NL" dirty="0"/>
          </a:p>
        </p:txBody>
      </p:sp>
      <p:graphicFrame>
        <p:nvGraphicFramePr>
          <p:cNvPr id="6" name="Tabel 3">
            <a:extLst>
              <a:ext uri="{FF2B5EF4-FFF2-40B4-BE49-F238E27FC236}">
                <a16:creationId xmlns:a16="http://schemas.microsoft.com/office/drawing/2014/main" id="{51DA7028-6AE3-6D43-8764-CF080FAD5C59}"/>
              </a:ext>
            </a:extLst>
          </p:cNvPr>
          <p:cNvGraphicFramePr>
            <a:graphicFrameLocks noGrp="1"/>
          </p:cNvGraphicFramePr>
          <p:nvPr/>
        </p:nvGraphicFramePr>
        <p:xfrm>
          <a:off x="1557214" y="2610070"/>
          <a:ext cx="9556988" cy="3036588"/>
        </p:xfrm>
        <a:graphic>
          <a:graphicData uri="http://schemas.openxmlformats.org/drawingml/2006/table">
            <a:tbl>
              <a:tblPr firstRow="1" bandRow="1">
                <a:tableStyleId>{5C22544A-7EE6-4342-B048-85BDC9FD1C3A}</a:tableStyleId>
              </a:tblPr>
              <a:tblGrid>
                <a:gridCol w="2389247">
                  <a:extLst>
                    <a:ext uri="{9D8B030D-6E8A-4147-A177-3AD203B41FA5}">
                      <a16:colId xmlns:a16="http://schemas.microsoft.com/office/drawing/2014/main" val="927557293"/>
                    </a:ext>
                  </a:extLst>
                </a:gridCol>
                <a:gridCol w="2389247">
                  <a:extLst>
                    <a:ext uri="{9D8B030D-6E8A-4147-A177-3AD203B41FA5}">
                      <a16:colId xmlns:a16="http://schemas.microsoft.com/office/drawing/2014/main" val="1073129180"/>
                    </a:ext>
                  </a:extLst>
                </a:gridCol>
                <a:gridCol w="2389247">
                  <a:extLst>
                    <a:ext uri="{9D8B030D-6E8A-4147-A177-3AD203B41FA5}">
                      <a16:colId xmlns:a16="http://schemas.microsoft.com/office/drawing/2014/main" val="4256185628"/>
                    </a:ext>
                  </a:extLst>
                </a:gridCol>
                <a:gridCol w="2389247">
                  <a:extLst>
                    <a:ext uri="{9D8B030D-6E8A-4147-A177-3AD203B41FA5}">
                      <a16:colId xmlns:a16="http://schemas.microsoft.com/office/drawing/2014/main" val="767620114"/>
                    </a:ext>
                  </a:extLst>
                </a:gridCol>
              </a:tblGrid>
              <a:tr h="759147">
                <a:tc>
                  <a:txBody>
                    <a:bodyPr/>
                    <a:lstStyle/>
                    <a:p>
                      <a:pPr algn="ctr"/>
                      <a:endParaRPr lang="nl-NL" sz="2400" dirty="0"/>
                    </a:p>
                  </a:txBody>
                  <a:tcPr anchor="ctr"/>
                </a:tc>
                <a:tc>
                  <a:txBody>
                    <a:bodyPr/>
                    <a:lstStyle/>
                    <a:p>
                      <a:pPr algn="ctr"/>
                      <a:r>
                        <a:rPr lang="nl-NL" sz="2400" dirty="0"/>
                        <a:t>#1</a:t>
                      </a:r>
                    </a:p>
                  </a:txBody>
                  <a:tcPr anchor="ctr"/>
                </a:tc>
                <a:tc>
                  <a:txBody>
                    <a:bodyPr/>
                    <a:lstStyle/>
                    <a:p>
                      <a:pPr algn="ctr"/>
                      <a:r>
                        <a:rPr lang="nl-NL" sz="2400" dirty="0"/>
                        <a:t>#2</a:t>
                      </a:r>
                    </a:p>
                  </a:txBody>
                  <a:tcPr anchor="ctr"/>
                </a:tc>
                <a:tc>
                  <a:txBody>
                    <a:bodyPr/>
                    <a:lstStyle/>
                    <a:p>
                      <a:pPr algn="ctr"/>
                      <a:r>
                        <a:rPr lang="nl-NL" sz="2400" dirty="0"/>
                        <a:t>#3</a:t>
                      </a:r>
                    </a:p>
                  </a:txBody>
                  <a:tcPr anchor="ctr"/>
                </a:tc>
                <a:extLst>
                  <a:ext uri="{0D108BD9-81ED-4DB2-BD59-A6C34878D82A}">
                    <a16:rowId xmlns:a16="http://schemas.microsoft.com/office/drawing/2014/main" val="835139187"/>
                  </a:ext>
                </a:extLst>
              </a:tr>
              <a:tr h="759147">
                <a:tc>
                  <a:txBody>
                    <a:bodyPr/>
                    <a:lstStyle/>
                    <a:p>
                      <a:pPr algn="ctr"/>
                      <a:r>
                        <a:rPr lang="nl-NL" sz="2400" dirty="0"/>
                        <a:t>#1</a:t>
                      </a:r>
                    </a:p>
                  </a:txBody>
                  <a:tcPr anchor="ctr"/>
                </a:tc>
                <a:tc>
                  <a:txBody>
                    <a:bodyPr/>
                    <a:lstStyle/>
                    <a:p>
                      <a:pPr algn="ctr"/>
                      <a:r>
                        <a:rPr lang="nl-NL" sz="2400" dirty="0"/>
                        <a:t>-</a:t>
                      </a:r>
                    </a:p>
                  </a:txBody>
                  <a:tcPr anchor="ctr"/>
                </a:tc>
                <a:tc>
                  <a:txBody>
                    <a:bodyPr/>
                    <a:lstStyle/>
                    <a:p>
                      <a:pPr algn="ctr"/>
                      <a:r>
                        <a:rPr lang="nl-NL" sz="2400" baseline="0" dirty="0"/>
                        <a:t>2/5</a:t>
                      </a:r>
                      <a:r>
                        <a:rPr lang="nl-NL" sz="2400" dirty="0"/>
                        <a:t> </a:t>
                      </a:r>
                    </a:p>
                  </a:txBody>
                  <a:tcPr anchor="ctr"/>
                </a:tc>
                <a:tc>
                  <a:txBody>
                    <a:bodyPr/>
                    <a:lstStyle/>
                    <a:p>
                      <a:pPr algn="ctr"/>
                      <a:r>
                        <a:rPr lang="nl-NL" sz="2400" baseline="0" dirty="0"/>
                        <a:t>2/5</a:t>
                      </a:r>
                      <a:endParaRPr lang="nl-NL" sz="2400" dirty="0"/>
                    </a:p>
                  </a:txBody>
                  <a:tcPr anchor="ctr"/>
                </a:tc>
                <a:extLst>
                  <a:ext uri="{0D108BD9-81ED-4DB2-BD59-A6C34878D82A}">
                    <a16:rowId xmlns:a16="http://schemas.microsoft.com/office/drawing/2014/main" val="1606945071"/>
                  </a:ext>
                </a:extLst>
              </a:tr>
              <a:tr h="759147">
                <a:tc>
                  <a:txBody>
                    <a:bodyPr/>
                    <a:lstStyle/>
                    <a:p>
                      <a:pPr algn="ctr"/>
                      <a:r>
                        <a:rPr lang="nl-NL" sz="2400" dirty="0"/>
                        <a:t>#2</a:t>
                      </a:r>
                    </a:p>
                  </a:txBody>
                  <a:tcPr anchor="ctr"/>
                </a:tc>
                <a:tc>
                  <a:txBody>
                    <a:bodyPr/>
                    <a:lstStyle/>
                    <a:p>
                      <a:pPr algn="ctr"/>
                      <a:r>
                        <a:rPr lang="nl-NL" sz="2400" baseline="0" dirty="0"/>
                        <a:t>2/5</a:t>
                      </a:r>
                      <a:endParaRPr lang="nl-NL" sz="2400" dirty="0"/>
                    </a:p>
                  </a:txBody>
                  <a:tcPr anchor="ctr"/>
                </a:tc>
                <a:tc>
                  <a:txBody>
                    <a:bodyPr/>
                    <a:lstStyle/>
                    <a:p>
                      <a:pPr algn="ctr"/>
                      <a:r>
                        <a:rPr lang="nl-NL" sz="2400" dirty="0"/>
                        <a:t>-</a:t>
                      </a:r>
                    </a:p>
                  </a:txBody>
                  <a:tcPr anchor="ctr"/>
                </a:tc>
                <a:tc>
                  <a:txBody>
                    <a:bodyPr/>
                    <a:lstStyle/>
                    <a:p>
                      <a:pPr algn="ctr"/>
                      <a:r>
                        <a:rPr lang="nl-NL" sz="2400" baseline="0" dirty="0"/>
                        <a:t>4/5</a:t>
                      </a:r>
                      <a:endParaRPr lang="nl-NL" sz="2400" dirty="0"/>
                    </a:p>
                  </a:txBody>
                  <a:tcPr anchor="ctr"/>
                </a:tc>
                <a:extLst>
                  <a:ext uri="{0D108BD9-81ED-4DB2-BD59-A6C34878D82A}">
                    <a16:rowId xmlns:a16="http://schemas.microsoft.com/office/drawing/2014/main" val="241255115"/>
                  </a:ext>
                </a:extLst>
              </a:tr>
              <a:tr h="759147">
                <a:tc>
                  <a:txBody>
                    <a:bodyPr/>
                    <a:lstStyle/>
                    <a:p>
                      <a:pPr algn="ctr"/>
                      <a:r>
                        <a:rPr lang="nl-NL" sz="2400" dirty="0"/>
                        <a:t>#3</a:t>
                      </a:r>
                    </a:p>
                  </a:txBody>
                  <a:tcPr anchor="ctr"/>
                </a:tc>
                <a:tc>
                  <a:txBody>
                    <a:bodyPr/>
                    <a:lstStyle/>
                    <a:p>
                      <a:pPr algn="ctr"/>
                      <a:r>
                        <a:rPr lang="nl-NL" sz="2400" baseline="0" dirty="0"/>
                        <a:t>2/5</a:t>
                      </a:r>
                      <a:endParaRPr lang="nl-NL" sz="2400" dirty="0"/>
                    </a:p>
                  </a:txBody>
                  <a:tcPr anchor="ctr"/>
                </a:tc>
                <a:tc>
                  <a:txBody>
                    <a:bodyPr/>
                    <a:lstStyle/>
                    <a:p>
                      <a:pPr algn="ctr"/>
                      <a:r>
                        <a:rPr lang="nl-NL" sz="2400" baseline="0" dirty="0"/>
                        <a:t>4/5</a:t>
                      </a:r>
                      <a:endParaRPr lang="nl-NL" sz="2400" dirty="0"/>
                    </a:p>
                  </a:txBody>
                  <a:tcPr anchor="ctr"/>
                </a:tc>
                <a:tc>
                  <a:txBody>
                    <a:bodyPr/>
                    <a:lstStyle/>
                    <a:p>
                      <a:pPr algn="ctr"/>
                      <a:r>
                        <a:rPr lang="nl-NL" sz="2400" dirty="0"/>
                        <a:t>-</a:t>
                      </a:r>
                    </a:p>
                  </a:txBody>
                  <a:tcPr anchor="ctr"/>
                </a:tc>
                <a:extLst>
                  <a:ext uri="{0D108BD9-81ED-4DB2-BD59-A6C34878D82A}">
                    <a16:rowId xmlns:a16="http://schemas.microsoft.com/office/drawing/2014/main" val="2356039529"/>
                  </a:ext>
                </a:extLst>
              </a:tr>
            </a:tbl>
          </a:graphicData>
        </a:graphic>
      </p:graphicFrame>
    </p:spTree>
    <p:extLst>
      <p:ext uri="{BB962C8B-B14F-4D97-AF65-F5344CB8AC3E}">
        <p14:creationId xmlns:p14="http://schemas.microsoft.com/office/powerpoint/2010/main" val="999499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rtlCol="0">
            <a:normAutofit/>
          </a:bodyPr>
          <a:lstStyle/>
          <a:p>
            <a:pPr rtl="0"/>
            <a:r>
              <a:rPr lang="en-AU" sz="4000" dirty="0"/>
              <a:t>5. Multidimensional Scaling</a:t>
            </a:r>
          </a:p>
        </p:txBody>
      </p:sp>
      <p:sp>
        <p:nvSpPr>
          <p:cNvPr id="14" name="Tijdelijke aanduiding voor inhoud 13"/>
          <p:cNvSpPr>
            <a:spLocks noGrp="1"/>
          </p:cNvSpPr>
          <p:nvPr>
            <p:ph idx="1"/>
          </p:nvPr>
        </p:nvSpPr>
        <p:spPr>
          <a:xfrm>
            <a:off x="1190215" y="1428750"/>
            <a:ext cx="9979338" cy="4687281"/>
          </a:xfrm>
        </p:spPr>
        <p:txBody>
          <a:bodyPr rtlCol="0">
            <a:normAutofit fontScale="70000" lnSpcReduction="20000"/>
          </a:bodyPr>
          <a:lstStyle/>
          <a:p>
            <a:r>
              <a:rPr lang="en-AU" sz="3300" dirty="0"/>
              <a:t>Multidimensional Scaling (MDS; </a:t>
            </a:r>
            <a:r>
              <a:rPr lang="en-US" sz="3300" dirty="0" err="1"/>
              <a:t>Wälchli</a:t>
            </a:r>
            <a:r>
              <a:rPr lang="en-US" sz="3300" dirty="0"/>
              <a:t> &amp; </a:t>
            </a:r>
            <a:r>
              <a:rPr lang="en-US" sz="3300" dirty="0" err="1"/>
              <a:t>Cysouw</a:t>
            </a:r>
            <a:r>
              <a:rPr lang="en-US" sz="3300" dirty="0"/>
              <a:t> 2012</a:t>
            </a:r>
            <a:r>
              <a:rPr lang="en-AU" sz="3300" dirty="0"/>
              <a:t>) takes the dissimilarity matrix as input and creates a low-dimensional representation of the data, respecting the distances in the high-dimensional space.</a:t>
            </a:r>
          </a:p>
          <a:p>
            <a:r>
              <a:rPr lang="en-US" sz="3300" dirty="0"/>
              <a:t>It generates a cartographic visualization of groups of tense uses in context.  </a:t>
            </a:r>
          </a:p>
          <a:p>
            <a:r>
              <a:rPr lang="en-US" sz="3300" dirty="0"/>
              <a:t>It creates a two-dimensional map (a scatter plot), based on the comparison of all contexts in all the languages. </a:t>
            </a:r>
          </a:p>
          <a:p>
            <a:r>
              <a:rPr lang="en-US" sz="3300" dirty="0"/>
              <a:t>Each dot represents a context (with the specific configuration/tuple across languages). Clusters are dots that are equal in their configuration. </a:t>
            </a:r>
          </a:p>
          <a:p>
            <a:r>
              <a:rPr lang="nl-NL" sz="3300" dirty="0"/>
              <a:t>We </a:t>
            </a:r>
            <a:r>
              <a:rPr lang="nl-NL" sz="3300" dirty="0" err="1"/>
              <a:t>use</a:t>
            </a:r>
            <a:r>
              <a:rPr lang="nl-NL" sz="3300" dirty="0"/>
              <a:t> </a:t>
            </a:r>
            <a:r>
              <a:rPr lang="nl-NL" sz="3300" dirty="0" err="1"/>
              <a:t>the</a:t>
            </a:r>
            <a:r>
              <a:rPr lang="nl-NL" sz="3300" dirty="0"/>
              <a:t> </a:t>
            </a:r>
            <a:r>
              <a:rPr lang="nl-NL" sz="3300" dirty="0" err="1"/>
              <a:t>tenses</a:t>
            </a:r>
            <a:r>
              <a:rPr lang="nl-NL" sz="3300" dirty="0"/>
              <a:t> per </a:t>
            </a:r>
            <a:r>
              <a:rPr lang="nl-NL" sz="3300" dirty="0" err="1"/>
              <a:t>language</a:t>
            </a:r>
            <a:r>
              <a:rPr lang="nl-NL" sz="3300" dirty="0"/>
              <a:t> as labels </a:t>
            </a:r>
            <a:r>
              <a:rPr lang="nl-NL" sz="3300" dirty="0" err="1"/>
              <a:t>with</a:t>
            </a:r>
            <a:r>
              <a:rPr lang="nl-NL" sz="3300" dirty="0"/>
              <a:t> </a:t>
            </a:r>
            <a:r>
              <a:rPr lang="nl-NL" sz="3300" dirty="0" err="1"/>
              <a:t>color</a:t>
            </a:r>
            <a:r>
              <a:rPr lang="nl-NL" sz="3300" dirty="0"/>
              <a:t> </a:t>
            </a:r>
            <a:r>
              <a:rPr lang="nl-NL" sz="3300" dirty="0" err="1"/>
              <a:t>coding</a:t>
            </a:r>
            <a:r>
              <a:rPr lang="nl-NL" sz="3300" dirty="0"/>
              <a:t>.</a:t>
            </a:r>
          </a:p>
          <a:p>
            <a:pPr lvl="1"/>
            <a:r>
              <a:rPr lang="nl-NL" sz="3300" dirty="0"/>
              <a:t>We </a:t>
            </a:r>
            <a:r>
              <a:rPr lang="nl-NL" sz="3300" dirty="0" err="1"/>
              <a:t>can</a:t>
            </a:r>
            <a:r>
              <a:rPr lang="nl-NL" sz="3300" dirty="0"/>
              <a:t> filter </a:t>
            </a:r>
            <a:r>
              <a:rPr lang="nl-NL" sz="3300" dirty="0" err="1"/>
              <a:t>the</a:t>
            </a:r>
            <a:r>
              <a:rPr lang="nl-NL" sz="3300" dirty="0"/>
              <a:t> </a:t>
            </a:r>
            <a:r>
              <a:rPr lang="nl-NL" sz="3300" dirty="0" err="1"/>
              <a:t>tenses</a:t>
            </a:r>
            <a:r>
              <a:rPr lang="nl-NL" sz="3300" dirty="0"/>
              <a:t> </a:t>
            </a:r>
            <a:r>
              <a:rPr lang="nl-NL" sz="3300" dirty="0" err="1"/>
              <a:t>to</a:t>
            </a:r>
            <a:r>
              <a:rPr lang="nl-NL" sz="3300" dirty="0"/>
              <a:t> </a:t>
            </a:r>
            <a:r>
              <a:rPr lang="nl-NL" sz="3300" dirty="0" err="1"/>
              <a:t>see</a:t>
            </a:r>
            <a:r>
              <a:rPr lang="nl-NL" sz="3300" dirty="0"/>
              <a:t> </a:t>
            </a:r>
            <a:r>
              <a:rPr lang="nl-NL" sz="3300" dirty="0" err="1"/>
              <a:t>specific</a:t>
            </a:r>
            <a:r>
              <a:rPr lang="nl-NL" sz="3300" dirty="0"/>
              <a:t> </a:t>
            </a:r>
            <a:r>
              <a:rPr lang="nl-NL" sz="3300" dirty="0" err="1"/>
              <a:t>ones</a:t>
            </a:r>
            <a:r>
              <a:rPr lang="nl-NL" sz="3300" dirty="0"/>
              <a:t>.</a:t>
            </a:r>
          </a:p>
          <a:p>
            <a:pPr lvl="1"/>
            <a:r>
              <a:rPr lang="nl-NL" sz="3300" dirty="0"/>
              <a:t>We </a:t>
            </a:r>
            <a:r>
              <a:rPr lang="nl-NL" sz="3300" dirty="0" err="1"/>
              <a:t>can</a:t>
            </a:r>
            <a:r>
              <a:rPr lang="nl-NL" sz="3300" dirty="0"/>
              <a:t> switch </a:t>
            </a:r>
            <a:r>
              <a:rPr lang="nl-NL" sz="3300" dirty="0" err="1"/>
              <a:t>between</a:t>
            </a:r>
            <a:r>
              <a:rPr lang="nl-NL" sz="3300" dirty="0"/>
              <a:t> </a:t>
            </a:r>
            <a:r>
              <a:rPr lang="nl-NL" sz="3300" dirty="0" err="1"/>
              <a:t>languages</a:t>
            </a:r>
            <a:r>
              <a:rPr lang="nl-NL" sz="3300" dirty="0"/>
              <a:t>.</a:t>
            </a:r>
          </a:p>
          <a:p>
            <a:r>
              <a:rPr lang="nl-NL" sz="3300" dirty="0"/>
              <a:t>We </a:t>
            </a:r>
            <a:r>
              <a:rPr lang="nl-NL" sz="3300" dirty="0" err="1"/>
              <a:t>can</a:t>
            </a:r>
            <a:r>
              <a:rPr lang="nl-NL" sz="3300" dirty="0"/>
              <a:t> click on </a:t>
            </a:r>
            <a:r>
              <a:rPr lang="nl-NL" sz="3300" dirty="0" err="1"/>
              <a:t>individual</a:t>
            </a:r>
            <a:r>
              <a:rPr lang="nl-NL" sz="3300" dirty="0"/>
              <a:t> points </a:t>
            </a:r>
            <a:r>
              <a:rPr lang="nl-NL" sz="3300" dirty="0" err="1"/>
              <a:t>to</a:t>
            </a:r>
            <a:r>
              <a:rPr lang="nl-NL" sz="3300" dirty="0"/>
              <a:t> </a:t>
            </a:r>
            <a:r>
              <a:rPr lang="nl-NL" sz="3300" dirty="0" err="1"/>
              <a:t>see</a:t>
            </a:r>
            <a:r>
              <a:rPr lang="nl-NL" sz="3300" dirty="0"/>
              <a:t> </a:t>
            </a:r>
            <a:r>
              <a:rPr lang="nl-NL" sz="3300" dirty="0" err="1"/>
              <a:t>the</a:t>
            </a:r>
            <a:r>
              <a:rPr lang="nl-NL" sz="3300" dirty="0"/>
              <a:t> source </a:t>
            </a:r>
            <a:r>
              <a:rPr lang="nl-NL" sz="3300" dirty="0" err="1"/>
              <a:t>and</a:t>
            </a:r>
            <a:r>
              <a:rPr lang="nl-NL" sz="3300" dirty="0"/>
              <a:t> </a:t>
            </a:r>
            <a:r>
              <a:rPr lang="nl-NL" sz="3300" dirty="0" err="1"/>
              <a:t>translations</a:t>
            </a:r>
            <a:r>
              <a:rPr lang="nl-NL" sz="3300" dirty="0"/>
              <a:t>.</a:t>
            </a:r>
          </a:p>
          <a:p>
            <a:endParaRPr lang="en-US" sz="2800" dirty="0"/>
          </a:p>
          <a:p>
            <a:endParaRPr lang="en-AU" sz="2800" dirty="0"/>
          </a:p>
          <a:p>
            <a:endParaRPr lang="nl-NL" sz="2800" dirty="0"/>
          </a:p>
          <a:p>
            <a:endParaRPr lang="nl-NL" dirty="0"/>
          </a:p>
          <a:p>
            <a:pPr rtl="0"/>
            <a:endParaRPr lang="nl-NL" dirty="0"/>
          </a:p>
        </p:txBody>
      </p:sp>
    </p:spTree>
    <p:extLst>
      <p:ext uri="{BB962C8B-B14F-4D97-AF65-F5344CB8AC3E}">
        <p14:creationId xmlns:p14="http://schemas.microsoft.com/office/powerpoint/2010/main" val="2781668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87CFC-4619-844F-B7CE-D7C6610CC89E}"/>
              </a:ext>
            </a:extLst>
          </p:cNvPr>
          <p:cNvSpPr>
            <a:spLocks noGrp="1"/>
          </p:cNvSpPr>
          <p:nvPr>
            <p:ph type="title"/>
          </p:nvPr>
        </p:nvSpPr>
        <p:spPr/>
        <p:txBody>
          <a:bodyPr/>
          <a:lstStyle/>
          <a:p>
            <a:r>
              <a:rPr lang="en-US" dirty="0"/>
              <a:t>Collaborative work (Time in Translation)</a:t>
            </a:r>
          </a:p>
        </p:txBody>
      </p:sp>
      <p:pic>
        <p:nvPicPr>
          <p:cNvPr id="4" name="Picture 2" descr="Afbeeldingsresultaat voor HenriÃ«tte de swart">
            <a:extLst>
              <a:ext uri="{FF2B5EF4-FFF2-40B4-BE49-F238E27FC236}">
                <a16:creationId xmlns:a16="http://schemas.microsoft.com/office/drawing/2014/main" id="{62D0730B-3704-9143-B566-421178C94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522" y="2599815"/>
            <a:ext cx="1938955" cy="23531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fbeeldingsresultaat voor bert le bruyn">
            <a:extLst>
              <a:ext uri="{FF2B5EF4-FFF2-40B4-BE49-F238E27FC236}">
                <a16:creationId xmlns:a16="http://schemas.microsoft.com/office/drawing/2014/main" id="{8A9D2E62-AC0B-294B-83E0-5C42C893755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1942"/>
          <a:stretch/>
        </p:blipFill>
        <p:spPr bwMode="auto">
          <a:xfrm>
            <a:off x="8309547" y="2599816"/>
            <a:ext cx="2009781" cy="23531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21A431E-0666-5A42-86F5-285C7E6B9135}"/>
              </a:ext>
            </a:extLst>
          </p:cNvPr>
          <p:cNvSpPr txBox="1"/>
          <p:nvPr/>
        </p:nvSpPr>
        <p:spPr>
          <a:xfrm>
            <a:off x="4904230" y="5099234"/>
            <a:ext cx="2383538" cy="369332"/>
          </a:xfrm>
          <a:prstGeom prst="rect">
            <a:avLst/>
          </a:prstGeom>
          <a:noFill/>
        </p:spPr>
        <p:txBody>
          <a:bodyPr wrap="none" rtlCol="0">
            <a:spAutoFit/>
          </a:bodyPr>
          <a:lstStyle/>
          <a:p>
            <a:r>
              <a:rPr lang="nl-NL" dirty="0"/>
              <a:t>Henriëtte de Swart (PI)</a:t>
            </a:r>
            <a:endParaRPr lang="en-GB" dirty="0"/>
          </a:p>
        </p:txBody>
      </p:sp>
      <p:sp>
        <p:nvSpPr>
          <p:cNvPr id="9" name="TextBox 8">
            <a:extLst>
              <a:ext uri="{FF2B5EF4-FFF2-40B4-BE49-F238E27FC236}">
                <a16:creationId xmlns:a16="http://schemas.microsoft.com/office/drawing/2014/main" id="{17691616-EA8E-CA43-AB09-AA5613A9451F}"/>
              </a:ext>
            </a:extLst>
          </p:cNvPr>
          <p:cNvSpPr txBox="1"/>
          <p:nvPr/>
        </p:nvSpPr>
        <p:spPr>
          <a:xfrm>
            <a:off x="8370268" y="5099234"/>
            <a:ext cx="1888337" cy="369332"/>
          </a:xfrm>
          <a:prstGeom prst="rect">
            <a:avLst/>
          </a:prstGeom>
          <a:noFill/>
        </p:spPr>
        <p:txBody>
          <a:bodyPr wrap="none" rtlCol="0">
            <a:spAutoFit/>
          </a:bodyPr>
          <a:lstStyle/>
          <a:p>
            <a:r>
              <a:rPr lang="nl-NL" dirty="0"/>
              <a:t>Bert Le Bruyn (PI)</a:t>
            </a:r>
            <a:endParaRPr lang="en-GB" dirty="0"/>
          </a:p>
        </p:txBody>
      </p:sp>
      <p:sp>
        <p:nvSpPr>
          <p:cNvPr id="10" name="TextBox 9">
            <a:extLst>
              <a:ext uri="{FF2B5EF4-FFF2-40B4-BE49-F238E27FC236}">
                <a16:creationId xmlns:a16="http://schemas.microsoft.com/office/drawing/2014/main" id="{FF64CF16-73EC-F449-B002-6BA964108FC9}"/>
              </a:ext>
            </a:extLst>
          </p:cNvPr>
          <p:cNvSpPr txBox="1"/>
          <p:nvPr/>
        </p:nvSpPr>
        <p:spPr>
          <a:xfrm>
            <a:off x="1903026" y="5099234"/>
            <a:ext cx="2078454" cy="369332"/>
          </a:xfrm>
          <a:prstGeom prst="rect">
            <a:avLst/>
          </a:prstGeom>
          <a:noFill/>
        </p:spPr>
        <p:txBody>
          <a:bodyPr wrap="none" rtlCol="0">
            <a:spAutoFit/>
          </a:bodyPr>
          <a:lstStyle/>
          <a:p>
            <a:r>
              <a:rPr lang="nl-NL" dirty="0"/>
              <a:t>Martijn van der Klis</a:t>
            </a:r>
            <a:endParaRPr lang="en-GB" dirty="0"/>
          </a:p>
        </p:txBody>
      </p:sp>
      <p:pic>
        <p:nvPicPr>
          <p:cNvPr id="7172" name="Picture 4">
            <a:extLst>
              <a:ext uri="{FF2B5EF4-FFF2-40B4-BE49-F238E27FC236}">
                <a16:creationId xmlns:a16="http://schemas.microsoft.com/office/drawing/2014/main" id="{436A4A39-E390-C340-8406-7DA8C31597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2054" y="2599816"/>
            <a:ext cx="1880398" cy="2353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039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BF6E00-2318-4F41-AC62-030F58C8BD08}"/>
              </a:ext>
            </a:extLst>
          </p:cNvPr>
          <p:cNvSpPr>
            <a:spLocks noGrp="1"/>
          </p:cNvSpPr>
          <p:nvPr>
            <p:ph type="title"/>
          </p:nvPr>
        </p:nvSpPr>
        <p:spPr/>
        <p:txBody>
          <a:bodyPr/>
          <a:lstStyle/>
          <a:p>
            <a:r>
              <a:rPr lang="nl-NL" dirty="0"/>
              <a:t>Corpus: </a:t>
            </a:r>
            <a:r>
              <a:rPr lang="nl-NL" i="1" dirty="0" err="1"/>
              <a:t>L’étranger</a:t>
            </a:r>
            <a:r>
              <a:rPr lang="nl-NL" dirty="0"/>
              <a:t> </a:t>
            </a:r>
            <a:r>
              <a:rPr lang="nl-NL" dirty="0" err="1"/>
              <a:t>and</a:t>
            </a:r>
            <a:r>
              <a:rPr lang="nl-NL" dirty="0"/>
              <a:t> </a:t>
            </a:r>
            <a:r>
              <a:rPr lang="nl-NL" dirty="0" err="1"/>
              <a:t>its</a:t>
            </a:r>
            <a:r>
              <a:rPr lang="nl-NL" dirty="0"/>
              <a:t> </a:t>
            </a:r>
            <a:r>
              <a:rPr lang="nl-NL" dirty="0" err="1"/>
              <a:t>translations</a:t>
            </a:r>
            <a:r>
              <a:rPr lang="nl-NL" dirty="0"/>
              <a:t> (van der Klis et al. 2020 et seq.)</a:t>
            </a:r>
          </a:p>
        </p:txBody>
      </p:sp>
      <p:sp>
        <p:nvSpPr>
          <p:cNvPr id="3" name="Tijdelijke aanduiding voor inhoud 2">
            <a:extLst>
              <a:ext uri="{FF2B5EF4-FFF2-40B4-BE49-F238E27FC236}">
                <a16:creationId xmlns:a16="http://schemas.microsoft.com/office/drawing/2014/main" id="{2911C288-2A2F-40CE-BE3D-645731DDBD15}"/>
              </a:ext>
            </a:extLst>
          </p:cNvPr>
          <p:cNvSpPr>
            <a:spLocks noGrp="1"/>
          </p:cNvSpPr>
          <p:nvPr>
            <p:ph sz="half" idx="1"/>
          </p:nvPr>
        </p:nvSpPr>
        <p:spPr>
          <a:xfrm>
            <a:off x="1002919" y="2039353"/>
            <a:ext cx="10338562" cy="4656722"/>
          </a:xfrm>
        </p:spPr>
        <p:txBody>
          <a:bodyPr>
            <a:normAutofit/>
          </a:bodyPr>
          <a:lstStyle/>
          <a:p>
            <a:r>
              <a:rPr lang="en-US" sz="2400" dirty="0"/>
              <a:t>Classical narration in French literature: </a:t>
            </a:r>
            <a:r>
              <a:rPr lang="en-US" sz="2400" i="1" dirty="0"/>
              <a:t>Passé Simple </a:t>
            </a:r>
            <a:r>
              <a:rPr lang="en-US" sz="2400" dirty="0"/>
              <a:t>+ </a:t>
            </a:r>
            <a:r>
              <a:rPr lang="en-US" sz="2400" i="1" dirty="0"/>
              <a:t>Imparfait </a:t>
            </a:r>
            <a:r>
              <a:rPr lang="en-US" sz="2400" dirty="0"/>
              <a:t>(= </a:t>
            </a:r>
            <a:r>
              <a:rPr lang="en-US" sz="2400" cap="small" dirty="0"/>
              <a:t>perfective</a:t>
            </a:r>
            <a:r>
              <a:rPr lang="en-US" sz="2400" dirty="0"/>
              <a:t>/</a:t>
            </a:r>
            <a:r>
              <a:rPr lang="en-US" sz="2400" cap="small" dirty="0"/>
              <a:t>imperfective</a:t>
            </a:r>
            <a:r>
              <a:rPr lang="en-US" sz="2400" dirty="0"/>
              <a:t> </a:t>
            </a:r>
            <a:r>
              <a:rPr lang="en-US" sz="2400" cap="small" dirty="0"/>
              <a:t>past</a:t>
            </a:r>
            <a:r>
              <a:rPr lang="en-US" sz="2400" dirty="0"/>
              <a:t> </a:t>
            </a:r>
            <a:r>
              <a:rPr lang="en-US" sz="2400" dirty="0">
                <a:sym typeface="Symbol" panose="05050102010706020507" pitchFamily="18" charset="2"/>
              </a:rPr>
              <a:t> sequence of events/states).</a:t>
            </a:r>
          </a:p>
          <a:p>
            <a:r>
              <a:rPr lang="en-US" sz="2400" i="1" dirty="0">
                <a:sym typeface="Symbol" panose="05050102010706020507" pitchFamily="18" charset="2"/>
              </a:rPr>
              <a:t>L’Etranger</a:t>
            </a:r>
            <a:r>
              <a:rPr lang="en-US" sz="2400" dirty="0">
                <a:sym typeface="Symbol" panose="05050102010706020507" pitchFamily="18" charset="2"/>
              </a:rPr>
              <a:t>: sequence of </a:t>
            </a:r>
            <a:r>
              <a:rPr lang="en-US" sz="2400" i="1" dirty="0">
                <a:sym typeface="Symbol" panose="05050102010706020507" pitchFamily="18" charset="2"/>
              </a:rPr>
              <a:t>Passé Composé </a:t>
            </a:r>
            <a:r>
              <a:rPr lang="en-US" sz="2400" dirty="0">
                <a:sym typeface="Symbol" panose="05050102010706020507" pitchFamily="18" charset="2"/>
              </a:rPr>
              <a:t>+ </a:t>
            </a:r>
            <a:r>
              <a:rPr lang="en-US" sz="2400" i="1" dirty="0">
                <a:sym typeface="Symbol" panose="05050102010706020507" pitchFamily="18" charset="2"/>
              </a:rPr>
              <a:t>Imparfait</a:t>
            </a:r>
            <a:r>
              <a:rPr lang="en-US" sz="2400" dirty="0">
                <a:sym typeface="Symbol" panose="05050102010706020507" pitchFamily="18" charset="2"/>
              </a:rPr>
              <a:t> (= </a:t>
            </a:r>
            <a:r>
              <a:rPr lang="en-US" sz="2400" cap="small" dirty="0">
                <a:sym typeface="Symbol" panose="05050102010706020507" pitchFamily="18" charset="2"/>
              </a:rPr>
              <a:t>perfect </a:t>
            </a:r>
            <a:r>
              <a:rPr lang="en-US" sz="2400" dirty="0">
                <a:sym typeface="Symbol" panose="05050102010706020507" pitchFamily="18" charset="2"/>
              </a:rPr>
              <a:t>+ </a:t>
            </a:r>
            <a:r>
              <a:rPr lang="en-US" sz="2400" cap="small" dirty="0">
                <a:sym typeface="Symbol" panose="05050102010706020507" pitchFamily="18" charset="2"/>
              </a:rPr>
              <a:t>imperfective past</a:t>
            </a:r>
            <a:r>
              <a:rPr lang="en-US" sz="2400" dirty="0">
                <a:sym typeface="Symbol" panose="05050102010706020507" pitchFamily="18" charset="2"/>
              </a:rPr>
              <a:t>). This was not regular narrative style (in 1942).</a:t>
            </a:r>
          </a:p>
          <a:p>
            <a:r>
              <a:rPr lang="en-US" sz="2400" dirty="0">
                <a:sym typeface="Symbol" panose="05050102010706020507" pitchFamily="18" charset="2"/>
              </a:rPr>
              <a:t>Obviously this style raises translation problems in languages that have a less liberal/more restricted use of the </a:t>
            </a:r>
            <a:r>
              <a:rPr lang="en-US" sz="2400" cap="small" dirty="0">
                <a:sym typeface="Symbol" panose="05050102010706020507" pitchFamily="18" charset="2"/>
              </a:rPr>
              <a:t>perfect</a:t>
            </a:r>
            <a:r>
              <a:rPr lang="en-US" sz="2400" dirty="0">
                <a:sym typeface="Symbol" panose="05050102010706020507" pitchFamily="18" charset="2"/>
              </a:rPr>
              <a:t>. </a:t>
            </a:r>
          </a:p>
          <a:p>
            <a:r>
              <a:rPr lang="en-US" sz="2400" dirty="0">
                <a:sym typeface="Symbol" panose="05050102010706020507" pitchFamily="18" charset="2"/>
              </a:rPr>
              <a:t>Approach: temporal maps showing the competition between </a:t>
            </a:r>
            <a:r>
              <a:rPr lang="en-US" sz="2400" cap="small" dirty="0">
                <a:sym typeface="Symbol" panose="05050102010706020507" pitchFamily="18" charset="2"/>
              </a:rPr>
              <a:t>perfective past </a:t>
            </a:r>
            <a:r>
              <a:rPr lang="en-US" sz="2400" dirty="0">
                <a:sym typeface="Symbol" panose="05050102010706020507" pitchFamily="18" charset="2"/>
              </a:rPr>
              <a:t>and </a:t>
            </a:r>
            <a:r>
              <a:rPr lang="en-US" sz="2400" cap="small" dirty="0">
                <a:sym typeface="Symbol" panose="05050102010706020507" pitchFamily="18" charset="2"/>
              </a:rPr>
              <a:t>perfect</a:t>
            </a:r>
            <a:r>
              <a:rPr lang="en-US" sz="2400" dirty="0">
                <a:sym typeface="Symbol" panose="05050102010706020507" pitchFamily="18" charset="2"/>
              </a:rPr>
              <a:t>. </a:t>
            </a:r>
          </a:p>
          <a:p>
            <a:r>
              <a:rPr lang="en-US" sz="2399" dirty="0"/>
              <a:t>From language use to grammar: determine the criteria that </a:t>
            </a:r>
            <a:r>
              <a:rPr lang="en-US" sz="2399" cap="small" dirty="0"/>
              <a:t>perfect</a:t>
            </a:r>
            <a:r>
              <a:rPr lang="en-US" sz="2399" dirty="0"/>
              <a:t> use is sensitive to in French, German, Dutch, Spanish and English. </a:t>
            </a:r>
          </a:p>
          <a:p>
            <a:endParaRPr lang="en-US" sz="2400" dirty="0">
              <a:sym typeface="Symbol" panose="05050102010706020507" pitchFamily="18" charset="2"/>
            </a:endParaRPr>
          </a:p>
          <a:p>
            <a:endParaRPr lang="nl-NL" sz="2400" dirty="0"/>
          </a:p>
        </p:txBody>
      </p:sp>
    </p:spTree>
    <p:extLst>
      <p:ext uri="{BB962C8B-B14F-4D97-AF65-F5344CB8AC3E}">
        <p14:creationId xmlns:p14="http://schemas.microsoft.com/office/powerpoint/2010/main" val="634479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4FE5-920A-2C43-9CC5-665F781E769C}"/>
              </a:ext>
            </a:extLst>
          </p:cNvPr>
          <p:cNvSpPr>
            <a:spLocks noGrp="1"/>
          </p:cNvSpPr>
          <p:nvPr>
            <p:ph type="title"/>
          </p:nvPr>
        </p:nvSpPr>
        <p:spPr>
          <a:xfrm>
            <a:off x="745067" y="0"/>
            <a:ext cx="9601200" cy="1485900"/>
          </a:xfrm>
        </p:spPr>
        <p:txBody>
          <a:bodyPr/>
          <a:lstStyle/>
          <a:p>
            <a:r>
              <a:rPr lang="en-US" dirty="0"/>
              <a:t>French</a:t>
            </a:r>
          </a:p>
        </p:txBody>
      </p:sp>
      <p:pic>
        <p:nvPicPr>
          <p:cNvPr id="7" name="Content Placeholder 6">
            <a:extLst>
              <a:ext uri="{FF2B5EF4-FFF2-40B4-BE49-F238E27FC236}">
                <a16:creationId xmlns:a16="http://schemas.microsoft.com/office/drawing/2014/main" id="{4D1F71A1-C52C-004F-ACAF-C2721A164E77}"/>
              </a:ext>
            </a:extLst>
          </p:cNvPr>
          <p:cNvPicPr>
            <a:picLocks noGrp="1" noChangeAspect="1"/>
          </p:cNvPicPr>
          <p:nvPr>
            <p:ph idx="1"/>
          </p:nvPr>
        </p:nvPicPr>
        <p:blipFill>
          <a:blip r:embed="rId3"/>
          <a:srcRect/>
          <a:stretch/>
        </p:blipFill>
        <p:spPr>
          <a:xfrm>
            <a:off x="1202266" y="639984"/>
            <a:ext cx="9787467" cy="6218016"/>
          </a:xfrm>
        </p:spPr>
      </p:pic>
    </p:spTree>
    <p:extLst>
      <p:ext uri="{BB962C8B-B14F-4D97-AF65-F5344CB8AC3E}">
        <p14:creationId xmlns:p14="http://schemas.microsoft.com/office/powerpoint/2010/main" val="1489306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4FE5-920A-2C43-9CC5-665F781E769C}"/>
              </a:ext>
            </a:extLst>
          </p:cNvPr>
          <p:cNvSpPr>
            <a:spLocks noGrp="1"/>
          </p:cNvSpPr>
          <p:nvPr>
            <p:ph type="title"/>
          </p:nvPr>
        </p:nvSpPr>
        <p:spPr>
          <a:xfrm>
            <a:off x="745067" y="0"/>
            <a:ext cx="9601200" cy="1485900"/>
          </a:xfrm>
        </p:spPr>
        <p:txBody>
          <a:bodyPr/>
          <a:lstStyle/>
          <a:p>
            <a:r>
              <a:rPr lang="en-US" dirty="0"/>
              <a:t>German</a:t>
            </a:r>
          </a:p>
        </p:txBody>
      </p:sp>
      <p:pic>
        <p:nvPicPr>
          <p:cNvPr id="7" name="Content Placeholder 6">
            <a:extLst>
              <a:ext uri="{FF2B5EF4-FFF2-40B4-BE49-F238E27FC236}">
                <a16:creationId xmlns:a16="http://schemas.microsoft.com/office/drawing/2014/main" id="{4D1F71A1-C52C-004F-ACAF-C2721A164E77}"/>
              </a:ext>
            </a:extLst>
          </p:cNvPr>
          <p:cNvPicPr>
            <a:picLocks noGrp="1" noChangeAspect="1"/>
          </p:cNvPicPr>
          <p:nvPr>
            <p:ph idx="1"/>
          </p:nvPr>
        </p:nvPicPr>
        <p:blipFill>
          <a:blip r:embed="rId3"/>
          <a:srcRect/>
          <a:stretch/>
        </p:blipFill>
        <p:spPr>
          <a:xfrm>
            <a:off x="1295400" y="742950"/>
            <a:ext cx="9601199" cy="6104020"/>
          </a:xfrm>
        </p:spPr>
      </p:pic>
    </p:spTree>
    <p:extLst>
      <p:ext uri="{BB962C8B-B14F-4D97-AF65-F5344CB8AC3E}">
        <p14:creationId xmlns:p14="http://schemas.microsoft.com/office/powerpoint/2010/main" val="2063597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4FE5-920A-2C43-9CC5-665F781E769C}"/>
              </a:ext>
            </a:extLst>
          </p:cNvPr>
          <p:cNvSpPr>
            <a:spLocks noGrp="1"/>
          </p:cNvSpPr>
          <p:nvPr>
            <p:ph type="title"/>
          </p:nvPr>
        </p:nvSpPr>
        <p:spPr>
          <a:xfrm>
            <a:off x="745067" y="0"/>
            <a:ext cx="9601200" cy="1485900"/>
          </a:xfrm>
        </p:spPr>
        <p:txBody>
          <a:bodyPr/>
          <a:lstStyle/>
          <a:p>
            <a:r>
              <a:rPr lang="en-US" dirty="0"/>
              <a:t>Dutch</a:t>
            </a:r>
          </a:p>
        </p:txBody>
      </p:sp>
      <p:pic>
        <p:nvPicPr>
          <p:cNvPr id="7" name="Content Placeholder 6">
            <a:extLst>
              <a:ext uri="{FF2B5EF4-FFF2-40B4-BE49-F238E27FC236}">
                <a16:creationId xmlns:a16="http://schemas.microsoft.com/office/drawing/2014/main" id="{4D1F71A1-C52C-004F-ACAF-C2721A164E77}"/>
              </a:ext>
            </a:extLst>
          </p:cNvPr>
          <p:cNvPicPr>
            <a:picLocks noGrp="1" noChangeAspect="1"/>
          </p:cNvPicPr>
          <p:nvPr>
            <p:ph idx="1"/>
          </p:nvPr>
        </p:nvPicPr>
        <p:blipFill>
          <a:blip r:embed="rId3"/>
          <a:srcRect/>
          <a:stretch/>
        </p:blipFill>
        <p:spPr>
          <a:xfrm>
            <a:off x="1295400" y="703803"/>
            <a:ext cx="9601199" cy="6154197"/>
          </a:xfrm>
        </p:spPr>
      </p:pic>
    </p:spTree>
    <p:extLst>
      <p:ext uri="{BB962C8B-B14F-4D97-AF65-F5344CB8AC3E}">
        <p14:creationId xmlns:p14="http://schemas.microsoft.com/office/powerpoint/2010/main" val="404364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4FE5-920A-2C43-9CC5-665F781E769C}"/>
              </a:ext>
            </a:extLst>
          </p:cNvPr>
          <p:cNvSpPr>
            <a:spLocks noGrp="1"/>
          </p:cNvSpPr>
          <p:nvPr>
            <p:ph type="title"/>
          </p:nvPr>
        </p:nvSpPr>
        <p:spPr>
          <a:xfrm>
            <a:off x="745067" y="0"/>
            <a:ext cx="9601200" cy="1485900"/>
          </a:xfrm>
        </p:spPr>
        <p:txBody>
          <a:bodyPr/>
          <a:lstStyle/>
          <a:p>
            <a:r>
              <a:rPr lang="en-US" dirty="0"/>
              <a:t>Spanish</a:t>
            </a:r>
            <a:br>
              <a:rPr lang="en-US" dirty="0"/>
            </a:br>
            <a:endParaRPr lang="en-US" dirty="0"/>
          </a:p>
        </p:txBody>
      </p:sp>
      <p:pic>
        <p:nvPicPr>
          <p:cNvPr id="7" name="Content Placeholder 6">
            <a:extLst>
              <a:ext uri="{FF2B5EF4-FFF2-40B4-BE49-F238E27FC236}">
                <a16:creationId xmlns:a16="http://schemas.microsoft.com/office/drawing/2014/main" id="{4D1F71A1-C52C-004F-ACAF-C2721A164E77}"/>
              </a:ext>
            </a:extLst>
          </p:cNvPr>
          <p:cNvPicPr>
            <a:picLocks noGrp="1" noChangeAspect="1"/>
          </p:cNvPicPr>
          <p:nvPr>
            <p:ph idx="1"/>
          </p:nvPr>
        </p:nvPicPr>
        <p:blipFill>
          <a:blip r:embed="rId3"/>
          <a:srcRect/>
          <a:stretch/>
        </p:blipFill>
        <p:spPr>
          <a:xfrm>
            <a:off x="1397395" y="700101"/>
            <a:ext cx="9397210" cy="6157899"/>
          </a:xfrm>
        </p:spPr>
      </p:pic>
    </p:spTree>
    <p:extLst>
      <p:ext uri="{BB962C8B-B14F-4D97-AF65-F5344CB8AC3E}">
        <p14:creationId xmlns:p14="http://schemas.microsoft.com/office/powerpoint/2010/main" val="2145307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4FE5-920A-2C43-9CC5-665F781E769C}"/>
              </a:ext>
            </a:extLst>
          </p:cNvPr>
          <p:cNvSpPr>
            <a:spLocks noGrp="1"/>
          </p:cNvSpPr>
          <p:nvPr>
            <p:ph type="title"/>
          </p:nvPr>
        </p:nvSpPr>
        <p:spPr>
          <a:xfrm>
            <a:off x="745067" y="0"/>
            <a:ext cx="9601200" cy="1485900"/>
          </a:xfrm>
        </p:spPr>
        <p:txBody>
          <a:bodyPr/>
          <a:lstStyle/>
          <a:p>
            <a:r>
              <a:rPr lang="en-US" dirty="0"/>
              <a:t>English</a:t>
            </a:r>
            <a:br>
              <a:rPr lang="en-US" dirty="0"/>
            </a:br>
            <a:endParaRPr lang="en-US" dirty="0"/>
          </a:p>
        </p:txBody>
      </p:sp>
      <p:pic>
        <p:nvPicPr>
          <p:cNvPr id="7" name="Content Placeholder 6">
            <a:extLst>
              <a:ext uri="{FF2B5EF4-FFF2-40B4-BE49-F238E27FC236}">
                <a16:creationId xmlns:a16="http://schemas.microsoft.com/office/drawing/2014/main" id="{4D1F71A1-C52C-004F-ACAF-C2721A164E77}"/>
              </a:ext>
            </a:extLst>
          </p:cNvPr>
          <p:cNvPicPr>
            <a:picLocks noGrp="1" noChangeAspect="1"/>
          </p:cNvPicPr>
          <p:nvPr>
            <p:ph idx="1"/>
          </p:nvPr>
        </p:nvPicPr>
        <p:blipFill>
          <a:blip r:embed="rId3"/>
          <a:srcRect/>
          <a:stretch/>
        </p:blipFill>
        <p:spPr>
          <a:xfrm>
            <a:off x="1361010" y="742950"/>
            <a:ext cx="9469980" cy="6157899"/>
          </a:xfrm>
        </p:spPr>
      </p:pic>
    </p:spTree>
    <p:extLst>
      <p:ext uri="{BB962C8B-B14F-4D97-AF65-F5344CB8AC3E}">
        <p14:creationId xmlns:p14="http://schemas.microsoft.com/office/powerpoint/2010/main" val="2503129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4FE5-920A-2C43-9CC5-665F781E769C}"/>
              </a:ext>
            </a:extLst>
          </p:cNvPr>
          <p:cNvSpPr>
            <a:spLocks noGrp="1"/>
          </p:cNvSpPr>
          <p:nvPr>
            <p:ph type="title"/>
          </p:nvPr>
        </p:nvSpPr>
        <p:spPr>
          <a:xfrm>
            <a:off x="745067" y="0"/>
            <a:ext cx="9601200" cy="1485900"/>
          </a:xfrm>
        </p:spPr>
        <p:txBody>
          <a:bodyPr/>
          <a:lstStyle/>
          <a:p>
            <a:r>
              <a:rPr lang="en-US" dirty="0"/>
              <a:t>French - </a:t>
            </a:r>
            <a:r>
              <a:rPr lang="en-US" cap="small" dirty="0"/>
              <a:t>Perfect</a:t>
            </a:r>
            <a:r>
              <a:rPr lang="en-US" dirty="0"/>
              <a:t> and </a:t>
            </a:r>
            <a:r>
              <a:rPr lang="en-US" cap="small" dirty="0"/>
              <a:t>Past</a:t>
            </a:r>
            <a:endParaRPr lang="en-US" dirty="0"/>
          </a:p>
        </p:txBody>
      </p:sp>
      <p:pic>
        <p:nvPicPr>
          <p:cNvPr id="7" name="Content Placeholder 6">
            <a:extLst>
              <a:ext uri="{FF2B5EF4-FFF2-40B4-BE49-F238E27FC236}">
                <a16:creationId xmlns:a16="http://schemas.microsoft.com/office/drawing/2014/main" id="{4D1F71A1-C52C-004F-ACAF-C2721A164E77}"/>
              </a:ext>
            </a:extLst>
          </p:cNvPr>
          <p:cNvPicPr>
            <a:picLocks noGrp="1" noChangeAspect="1"/>
          </p:cNvPicPr>
          <p:nvPr>
            <p:ph idx="1"/>
          </p:nvPr>
        </p:nvPicPr>
        <p:blipFill>
          <a:blip r:embed="rId3"/>
          <a:srcRect/>
          <a:stretch/>
        </p:blipFill>
        <p:spPr>
          <a:xfrm>
            <a:off x="1295400" y="730176"/>
            <a:ext cx="9601199" cy="6119357"/>
          </a:xfrm>
        </p:spPr>
      </p:pic>
    </p:spTree>
    <p:extLst>
      <p:ext uri="{BB962C8B-B14F-4D97-AF65-F5344CB8AC3E}">
        <p14:creationId xmlns:p14="http://schemas.microsoft.com/office/powerpoint/2010/main" val="838040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4FE5-920A-2C43-9CC5-665F781E769C}"/>
              </a:ext>
            </a:extLst>
          </p:cNvPr>
          <p:cNvSpPr>
            <a:spLocks noGrp="1"/>
          </p:cNvSpPr>
          <p:nvPr>
            <p:ph type="title"/>
          </p:nvPr>
        </p:nvSpPr>
        <p:spPr>
          <a:xfrm>
            <a:off x="745067" y="0"/>
            <a:ext cx="9601200" cy="1485900"/>
          </a:xfrm>
        </p:spPr>
        <p:txBody>
          <a:bodyPr/>
          <a:lstStyle/>
          <a:p>
            <a:r>
              <a:rPr lang="en-US" dirty="0"/>
              <a:t>French - </a:t>
            </a:r>
            <a:r>
              <a:rPr lang="en-US" cap="small" dirty="0"/>
              <a:t>Perfect</a:t>
            </a:r>
            <a:r>
              <a:rPr lang="en-US" dirty="0"/>
              <a:t> and </a:t>
            </a:r>
            <a:r>
              <a:rPr lang="en-US" cap="small" dirty="0"/>
              <a:t>Past</a:t>
            </a:r>
            <a:endParaRPr lang="en-US" dirty="0"/>
          </a:p>
        </p:txBody>
      </p:sp>
      <p:pic>
        <p:nvPicPr>
          <p:cNvPr id="7" name="Content Placeholder 6">
            <a:extLst>
              <a:ext uri="{FF2B5EF4-FFF2-40B4-BE49-F238E27FC236}">
                <a16:creationId xmlns:a16="http://schemas.microsoft.com/office/drawing/2014/main" id="{4D1F71A1-C52C-004F-ACAF-C2721A164E77}"/>
              </a:ext>
            </a:extLst>
          </p:cNvPr>
          <p:cNvPicPr>
            <a:picLocks noGrp="1" noChangeAspect="1"/>
          </p:cNvPicPr>
          <p:nvPr>
            <p:ph idx="1"/>
          </p:nvPr>
        </p:nvPicPr>
        <p:blipFill>
          <a:blip r:embed="rId3"/>
          <a:srcRect/>
          <a:stretch/>
        </p:blipFill>
        <p:spPr>
          <a:xfrm>
            <a:off x="1295400" y="730176"/>
            <a:ext cx="9601199" cy="6119357"/>
          </a:xfrm>
        </p:spPr>
      </p:pic>
      <p:sp>
        <p:nvSpPr>
          <p:cNvPr id="5" name="Freeform 4">
            <a:extLst>
              <a:ext uri="{FF2B5EF4-FFF2-40B4-BE49-F238E27FC236}">
                <a16:creationId xmlns:a16="http://schemas.microsoft.com/office/drawing/2014/main" id="{6E6CE0DA-C87F-8A48-994A-D3F2C4074000}"/>
              </a:ext>
            </a:extLst>
          </p:cNvPr>
          <p:cNvSpPr/>
          <p:nvPr/>
        </p:nvSpPr>
        <p:spPr>
          <a:xfrm>
            <a:off x="5200829" y="2553363"/>
            <a:ext cx="5159485" cy="1028393"/>
          </a:xfrm>
          <a:custGeom>
            <a:avLst/>
            <a:gdLst>
              <a:gd name="connsiteX0" fmla="*/ 38683 w 5159485"/>
              <a:gd name="connsiteY0" fmla="*/ 967077 h 1028393"/>
              <a:gd name="connsiteX1" fmla="*/ 715339 w 5159485"/>
              <a:gd name="connsiteY1" fmla="*/ 1012797 h 1028393"/>
              <a:gd name="connsiteX2" fmla="*/ 2214955 w 5159485"/>
              <a:gd name="connsiteY2" fmla="*/ 1003653 h 1028393"/>
              <a:gd name="connsiteX3" fmla="*/ 3037915 w 5159485"/>
              <a:gd name="connsiteY3" fmla="*/ 738477 h 1028393"/>
              <a:gd name="connsiteX4" fmla="*/ 3586555 w 5159485"/>
              <a:gd name="connsiteY4" fmla="*/ 720189 h 1028393"/>
              <a:gd name="connsiteX5" fmla="*/ 4775275 w 5159485"/>
              <a:gd name="connsiteY5" fmla="*/ 967077 h 1028393"/>
              <a:gd name="connsiteX6" fmla="*/ 5159323 w 5159485"/>
              <a:gd name="connsiteY6" fmla="*/ 583029 h 1028393"/>
              <a:gd name="connsiteX7" fmla="*/ 4811851 w 5159485"/>
              <a:gd name="connsiteY7" fmla="*/ 144117 h 1028393"/>
              <a:gd name="connsiteX8" fmla="*/ 4034611 w 5159485"/>
              <a:gd name="connsiteY8" fmla="*/ 317853 h 1028393"/>
              <a:gd name="connsiteX9" fmla="*/ 3559123 w 5159485"/>
              <a:gd name="connsiteY9" fmla="*/ 153261 h 1028393"/>
              <a:gd name="connsiteX10" fmla="*/ 2342971 w 5159485"/>
              <a:gd name="connsiteY10" fmla="*/ 16101 h 1028393"/>
              <a:gd name="connsiteX11" fmla="*/ 1803475 w 5159485"/>
              <a:gd name="connsiteY11" fmla="*/ 546453 h 1028393"/>
              <a:gd name="connsiteX12" fmla="*/ 38683 w 5159485"/>
              <a:gd name="connsiteY12" fmla="*/ 967077 h 102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9485" h="1028393">
                <a:moveTo>
                  <a:pt x="38683" y="967077"/>
                </a:moveTo>
                <a:cubicBezTo>
                  <a:pt x="-142673" y="1044801"/>
                  <a:pt x="352627" y="1006701"/>
                  <a:pt x="715339" y="1012797"/>
                </a:cubicBezTo>
                <a:cubicBezTo>
                  <a:pt x="1078051" y="1018893"/>
                  <a:pt x="1827859" y="1049373"/>
                  <a:pt x="2214955" y="1003653"/>
                </a:cubicBezTo>
                <a:cubicBezTo>
                  <a:pt x="2602051" y="957933"/>
                  <a:pt x="2809315" y="785721"/>
                  <a:pt x="3037915" y="738477"/>
                </a:cubicBezTo>
                <a:cubicBezTo>
                  <a:pt x="3266515" y="691233"/>
                  <a:pt x="3296995" y="682089"/>
                  <a:pt x="3586555" y="720189"/>
                </a:cubicBezTo>
                <a:cubicBezTo>
                  <a:pt x="3876115" y="758289"/>
                  <a:pt x="4513147" y="989937"/>
                  <a:pt x="4775275" y="967077"/>
                </a:cubicBezTo>
                <a:cubicBezTo>
                  <a:pt x="5037403" y="944217"/>
                  <a:pt x="5153227" y="720189"/>
                  <a:pt x="5159323" y="583029"/>
                </a:cubicBezTo>
                <a:cubicBezTo>
                  <a:pt x="5165419" y="445869"/>
                  <a:pt x="4999303" y="188313"/>
                  <a:pt x="4811851" y="144117"/>
                </a:cubicBezTo>
                <a:cubicBezTo>
                  <a:pt x="4624399" y="99921"/>
                  <a:pt x="4243399" y="316329"/>
                  <a:pt x="4034611" y="317853"/>
                </a:cubicBezTo>
                <a:cubicBezTo>
                  <a:pt x="3825823" y="319377"/>
                  <a:pt x="3841063" y="203553"/>
                  <a:pt x="3559123" y="153261"/>
                </a:cubicBezTo>
                <a:cubicBezTo>
                  <a:pt x="3277183" y="102969"/>
                  <a:pt x="2635579" y="-49431"/>
                  <a:pt x="2342971" y="16101"/>
                </a:cubicBezTo>
                <a:cubicBezTo>
                  <a:pt x="2050363" y="81633"/>
                  <a:pt x="2193619" y="387957"/>
                  <a:pt x="1803475" y="546453"/>
                </a:cubicBezTo>
                <a:cubicBezTo>
                  <a:pt x="1413331" y="704949"/>
                  <a:pt x="220039" y="889353"/>
                  <a:pt x="38683" y="967077"/>
                </a:cubicBezTo>
                <a:close/>
              </a:path>
            </a:pathLst>
          </a:custGeom>
          <a:solidFill>
            <a:srgbClr val="0070C0">
              <a:alpha val="14902"/>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017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4FE5-920A-2C43-9CC5-665F781E769C}"/>
              </a:ext>
            </a:extLst>
          </p:cNvPr>
          <p:cNvSpPr>
            <a:spLocks noGrp="1"/>
          </p:cNvSpPr>
          <p:nvPr>
            <p:ph type="title"/>
          </p:nvPr>
        </p:nvSpPr>
        <p:spPr>
          <a:xfrm>
            <a:off x="745067" y="0"/>
            <a:ext cx="9601200" cy="1485900"/>
          </a:xfrm>
        </p:spPr>
        <p:txBody>
          <a:bodyPr/>
          <a:lstStyle/>
          <a:p>
            <a:r>
              <a:rPr lang="en-US" dirty="0"/>
              <a:t>German - </a:t>
            </a:r>
            <a:r>
              <a:rPr lang="en-US" cap="small" dirty="0"/>
              <a:t>Perfect</a:t>
            </a:r>
            <a:r>
              <a:rPr lang="en-US" dirty="0"/>
              <a:t> and </a:t>
            </a:r>
            <a:r>
              <a:rPr lang="en-US" cap="small" dirty="0"/>
              <a:t>Past</a:t>
            </a:r>
            <a:endParaRPr lang="en-US" dirty="0"/>
          </a:p>
        </p:txBody>
      </p:sp>
      <p:pic>
        <p:nvPicPr>
          <p:cNvPr id="7" name="Content Placeholder 6">
            <a:extLst>
              <a:ext uri="{FF2B5EF4-FFF2-40B4-BE49-F238E27FC236}">
                <a16:creationId xmlns:a16="http://schemas.microsoft.com/office/drawing/2014/main" id="{4D1F71A1-C52C-004F-ACAF-C2721A164E77}"/>
              </a:ext>
            </a:extLst>
          </p:cNvPr>
          <p:cNvPicPr>
            <a:picLocks noGrp="1" noChangeAspect="1"/>
          </p:cNvPicPr>
          <p:nvPr>
            <p:ph idx="1"/>
          </p:nvPr>
        </p:nvPicPr>
        <p:blipFill>
          <a:blip r:embed="rId3"/>
          <a:srcRect/>
          <a:stretch/>
        </p:blipFill>
        <p:spPr>
          <a:xfrm>
            <a:off x="1352094" y="730176"/>
            <a:ext cx="9487810" cy="6119357"/>
          </a:xfrm>
        </p:spPr>
      </p:pic>
      <p:sp>
        <p:nvSpPr>
          <p:cNvPr id="5" name="Freeform 4">
            <a:extLst>
              <a:ext uri="{FF2B5EF4-FFF2-40B4-BE49-F238E27FC236}">
                <a16:creationId xmlns:a16="http://schemas.microsoft.com/office/drawing/2014/main" id="{8E4B7D83-4709-7142-B3BB-C62FEF4D3BFF}"/>
              </a:ext>
            </a:extLst>
          </p:cNvPr>
          <p:cNvSpPr/>
          <p:nvPr/>
        </p:nvSpPr>
        <p:spPr>
          <a:xfrm>
            <a:off x="6912865" y="2615184"/>
            <a:ext cx="3433402" cy="1005839"/>
          </a:xfrm>
          <a:custGeom>
            <a:avLst/>
            <a:gdLst>
              <a:gd name="connsiteX0" fmla="*/ 248279 w 3350897"/>
              <a:gd name="connsiteY0" fmla="*/ 870523 h 923234"/>
              <a:gd name="connsiteX1" fmla="*/ 2936615 w 3350897"/>
              <a:gd name="connsiteY1" fmla="*/ 897955 h 923234"/>
              <a:gd name="connsiteX2" fmla="*/ 3348095 w 3350897"/>
              <a:gd name="connsiteY2" fmla="*/ 504763 h 923234"/>
              <a:gd name="connsiteX3" fmla="*/ 3018911 w 3350897"/>
              <a:gd name="connsiteY3" fmla="*/ 65851 h 923234"/>
              <a:gd name="connsiteX4" fmla="*/ 1747895 w 3350897"/>
              <a:gd name="connsiteY4" fmla="*/ 47563 h 923234"/>
              <a:gd name="connsiteX5" fmla="*/ 687191 w 3350897"/>
              <a:gd name="connsiteY5" fmla="*/ 504763 h 923234"/>
              <a:gd name="connsiteX6" fmla="*/ 165983 w 3350897"/>
              <a:gd name="connsiteY6" fmla="*/ 760795 h 923234"/>
              <a:gd name="connsiteX7" fmla="*/ 248279 w 3350897"/>
              <a:gd name="connsiteY7" fmla="*/ 870523 h 92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0897" h="923234">
                <a:moveTo>
                  <a:pt x="248279" y="870523"/>
                </a:moveTo>
                <a:cubicBezTo>
                  <a:pt x="710051" y="893383"/>
                  <a:pt x="2419979" y="958915"/>
                  <a:pt x="2936615" y="897955"/>
                </a:cubicBezTo>
                <a:cubicBezTo>
                  <a:pt x="3453251" y="836995"/>
                  <a:pt x="3334379" y="643447"/>
                  <a:pt x="3348095" y="504763"/>
                </a:cubicBezTo>
                <a:cubicBezTo>
                  <a:pt x="3361811" y="366079"/>
                  <a:pt x="3285611" y="142051"/>
                  <a:pt x="3018911" y="65851"/>
                </a:cubicBezTo>
                <a:cubicBezTo>
                  <a:pt x="2752211" y="-10349"/>
                  <a:pt x="2136515" y="-25589"/>
                  <a:pt x="1747895" y="47563"/>
                </a:cubicBezTo>
                <a:cubicBezTo>
                  <a:pt x="1359275" y="120715"/>
                  <a:pt x="950843" y="385891"/>
                  <a:pt x="687191" y="504763"/>
                </a:cubicBezTo>
                <a:cubicBezTo>
                  <a:pt x="423539" y="623635"/>
                  <a:pt x="234563" y="701359"/>
                  <a:pt x="165983" y="760795"/>
                </a:cubicBezTo>
                <a:cubicBezTo>
                  <a:pt x="97403" y="820231"/>
                  <a:pt x="-213493" y="847663"/>
                  <a:pt x="248279" y="870523"/>
                </a:cubicBezTo>
                <a:close/>
              </a:path>
            </a:pathLst>
          </a:custGeom>
          <a:solidFill>
            <a:srgbClr val="0070C0">
              <a:alpha val="14902"/>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1CDDCD6F-EC66-E744-A8F1-0AA542CC8DD7}"/>
              </a:ext>
            </a:extLst>
          </p:cNvPr>
          <p:cNvSpPr/>
          <p:nvPr/>
        </p:nvSpPr>
        <p:spPr>
          <a:xfrm>
            <a:off x="4805323" y="3472046"/>
            <a:ext cx="1078823" cy="535919"/>
          </a:xfrm>
          <a:custGeom>
            <a:avLst/>
            <a:gdLst>
              <a:gd name="connsiteX0" fmla="*/ 4421 w 1078823"/>
              <a:gd name="connsiteY0" fmla="*/ 523882 h 535919"/>
              <a:gd name="connsiteX1" fmla="*/ 671933 w 1078823"/>
              <a:gd name="connsiteY1" fmla="*/ 359290 h 535919"/>
              <a:gd name="connsiteX2" fmla="*/ 1074269 w 1078823"/>
              <a:gd name="connsiteY2" fmla="*/ 84970 h 535919"/>
              <a:gd name="connsiteX3" fmla="*/ 415901 w 1078823"/>
              <a:gd name="connsiteY3" fmla="*/ 30106 h 535919"/>
              <a:gd name="connsiteX4" fmla="*/ 4421 w 1078823"/>
              <a:gd name="connsiteY4" fmla="*/ 523882 h 53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823" h="535919">
                <a:moveTo>
                  <a:pt x="4421" y="523882"/>
                </a:moveTo>
                <a:cubicBezTo>
                  <a:pt x="47093" y="578746"/>
                  <a:pt x="493625" y="432442"/>
                  <a:pt x="671933" y="359290"/>
                </a:cubicBezTo>
                <a:cubicBezTo>
                  <a:pt x="850241" y="286138"/>
                  <a:pt x="1116941" y="139834"/>
                  <a:pt x="1074269" y="84970"/>
                </a:cubicBezTo>
                <a:cubicBezTo>
                  <a:pt x="1031597" y="30106"/>
                  <a:pt x="594209" y="-41522"/>
                  <a:pt x="415901" y="30106"/>
                </a:cubicBezTo>
                <a:cubicBezTo>
                  <a:pt x="237593" y="101734"/>
                  <a:pt x="-38251" y="469018"/>
                  <a:pt x="4421" y="523882"/>
                </a:cubicBezTo>
                <a:close/>
              </a:path>
            </a:pathLst>
          </a:custGeom>
          <a:solidFill>
            <a:srgbClr val="00B050">
              <a:alpha val="14902"/>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8453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4FE5-920A-2C43-9CC5-665F781E769C}"/>
              </a:ext>
            </a:extLst>
          </p:cNvPr>
          <p:cNvSpPr>
            <a:spLocks noGrp="1"/>
          </p:cNvSpPr>
          <p:nvPr>
            <p:ph type="title"/>
          </p:nvPr>
        </p:nvSpPr>
        <p:spPr>
          <a:xfrm>
            <a:off x="745067" y="0"/>
            <a:ext cx="9601200" cy="1485900"/>
          </a:xfrm>
        </p:spPr>
        <p:txBody>
          <a:bodyPr/>
          <a:lstStyle/>
          <a:p>
            <a:r>
              <a:rPr lang="en-US" dirty="0"/>
              <a:t>Dutch - </a:t>
            </a:r>
            <a:r>
              <a:rPr lang="en-US" cap="small" dirty="0"/>
              <a:t>Perfect</a:t>
            </a:r>
            <a:r>
              <a:rPr lang="en-US" dirty="0"/>
              <a:t> and </a:t>
            </a:r>
            <a:r>
              <a:rPr lang="en-US" cap="small" dirty="0"/>
              <a:t>Past</a:t>
            </a:r>
            <a:endParaRPr lang="en-US" dirty="0"/>
          </a:p>
        </p:txBody>
      </p:sp>
      <p:pic>
        <p:nvPicPr>
          <p:cNvPr id="7" name="Content Placeholder 6">
            <a:extLst>
              <a:ext uri="{FF2B5EF4-FFF2-40B4-BE49-F238E27FC236}">
                <a16:creationId xmlns:a16="http://schemas.microsoft.com/office/drawing/2014/main" id="{4D1F71A1-C52C-004F-ACAF-C2721A164E77}"/>
              </a:ext>
            </a:extLst>
          </p:cNvPr>
          <p:cNvPicPr>
            <a:picLocks noGrp="1" noChangeAspect="1"/>
          </p:cNvPicPr>
          <p:nvPr>
            <p:ph idx="1"/>
          </p:nvPr>
        </p:nvPicPr>
        <p:blipFill>
          <a:blip r:embed="rId3"/>
          <a:srcRect/>
          <a:stretch/>
        </p:blipFill>
        <p:spPr>
          <a:xfrm>
            <a:off x="1352094" y="741062"/>
            <a:ext cx="9487810" cy="6097584"/>
          </a:xfrm>
        </p:spPr>
      </p:pic>
      <p:sp>
        <p:nvSpPr>
          <p:cNvPr id="5" name="Freeform 4">
            <a:extLst>
              <a:ext uri="{FF2B5EF4-FFF2-40B4-BE49-F238E27FC236}">
                <a16:creationId xmlns:a16="http://schemas.microsoft.com/office/drawing/2014/main" id="{C346B5C5-ACE5-E942-8D8B-862A1DF281B4}"/>
              </a:ext>
            </a:extLst>
          </p:cNvPr>
          <p:cNvSpPr/>
          <p:nvPr/>
        </p:nvSpPr>
        <p:spPr>
          <a:xfrm>
            <a:off x="8660945" y="2635063"/>
            <a:ext cx="1708500" cy="967858"/>
          </a:xfrm>
          <a:custGeom>
            <a:avLst/>
            <a:gdLst>
              <a:gd name="connsiteX0" fmla="*/ 44143 w 1708500"/>
              <a:gd name="connsiteY0" fmla="*/ 583625 h 967858"/>
              <a:gd name="connsiteX1" fmla="*/ 629359 w 1708500"/>
              <a:gd name="connsiteY1" fmla="*/ 940241 h 967858"/>
              <a:gd name="connsiteX2" fmla="*/ 1306015 w 1708500"/>
              <a:gd name="connsiteY2" fmla="*/ 894521 h 967858"/>
              <a:gd name="connsiteX3" fmla="*/ 1708351 w 1708500"/>
              <a:gd name="connsiteY3" fmla="*/ 501329 h 967858"/>
              <a:gd name="connsiteX4" fmla="*/ 1342591 w 1708500"/>
              <a:gd name="connsiteY4" fmla="*/ 7553 h 967858"/>
              <a:gd name="connsiteX5" fmla="*/ 565351 w 1708500"/>
              <a:gd name="connsiteY5" fmla="*/ 190433 h 967858"/>
              <a:gd name="connsiteX6" fmla="*/ 99007 w 1708500"/>
              <a:gd name="connsiteY6" fmla="*/ 25841 h 967858"/>
              <a:gd name="connsiteX7" fmla="*/ 44143 w 1708500"/>
              <a:gd name="connsiteY7" fmla="*/ 583625 h 96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8500" h="967858">
                <a:moveTo>
                  <a:pt x="44143" y="583625"/>
                </a:moveTo>
                <a:cubicBezTo>
                  <a:pt x="132535" y="736025"/>
                  <a:pt x="419047" y="888425"/>
                  <a:pt x="629359" y="940241"/>
                </a:cubicBezTo>
                <a:cubicBezTo>
                  <a:pt x="839671" y="992057"/>
                  <a:pt x="1126183" y="967673"/>
                  <a:pt x="1306015" y="894521"/>
                </a:cubicBezTo>
                <a:cubicBezTo>
                  <a:pt x="1485847" y="821369"/>
                  <a:pt x="1702255" y="649157"/>
                  <a:pt x="1708351" y="501329"/>
                </a:cubicBezTo>
                <a:cubicBezTo>
                  <a:pt x="1714447" y="353501"/>
                  <a:pt x="1533091" y="59369"/>
                  <a:pt x="1342591" y="7553"/>
                </a:cubicBezTo>
                <a:cubicBezTo>
                  <a:pt x="1152091" y="-44263"/>
                  <a:pt x="772615" y="187385"/>
                  <a:pt x="565351" y="190433"/>
                </a:cubicBezTo>
                <a:cubicBezTo>
                  <a:pt x="358087" y="193481"/>
                  <a:pt x="184351" y="-42739"/>
                  <a:pt x="99007" y="25841"/>
                </a:cubicBezTo>
                <a:cubicBezTo>
                  <a:pt x="13663" y="94421"/>
                  <a:pt x="-44249" y="431225"/>
                  <a:pt x="44143" y="583625"/>
                </a:cubicBezTo>
                <a:close/>
              </a:path>
            </a:pathLst>
          </a:custGeom>
          <a:solidFill>
            <a:srgbClr val="0070C0">
              <a:alpha val="14902"/>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66DC72DA-5933-F147-85B8-7EF7FF99A4F8}"/>
              </a:ext>
            </a:extLst>
          </p:cNvPr>
          <p:cNvSpPr/>
          <p:nvPr/>
        </p:nvSpPr>
        <p:spPr>
          <a:xfrm>
            <a:off x="4835724" y="3127136"/>
            <a:ext cx="2984056" cy="883693"/>
          </a:xfrm>
          <a:custGeom>
            <a:avLst/>
            <a:gdLst>
              <a:gd name="connsiteX0" fmla="*/ 1452 w 2984056"/>
              <a:gd name="connsiteY0" fmla="*/ 850504 h 883693"/>
              <a:gd name="connsiteX1" fmla="*/ 1254180 w 2984056"/>
              <a:gd name="connsiteY1" fmla="*/ 795640 h 883693"/>
              <a:gd name="connsiteX2" fmla="*/ 2744652 w 2984056"/>
              <a:gd name="connsiteY2" fmla="*/ 411592 h 883693"/>
              <a:gd name="connsiteX3" fmla="*/ 2808660 w 2984056"/>
              <a:gd name="connsiteY3" fmla="*/ 112 h 883693"/>
              <a:gd name="connsiteX4" fmla="*/ 1043868 w 2984056"/>
              <a:gd name="connsiteY4" fmla="*/ 375016 h 883693"/>
              <a:gd name="connsiteX5" fmla="*/ 1452 w 2984056"/>
              <a:gd name="connsiteY5" fmla="*/ 850504 h 88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4056" h="883693">
                <a:moveTo>
                  <a:pt x="1452" y="850504"/>
                </a:moveTo>
                <a:cubicBezTo>
                  <a:pt x="36504" y="920608"/>
                  <a:pt x="796980" y="868792"/>
                  <a:pt x="1254180" y="795640"/>
                </a:cubicBezTo>
                <a:cubicBezTo>
                  <a:pt x="1711380" y="722488"/>
                  <a:pt x="2485572" y="544180"/>
                  <a:pt x="2744652" y="411592"/>
                </a:cubicBezTo>
                <a:cubicBezTo>
                  <a:pt x="3003732" y="279004"/>
                  <a:pt x="3092124" y="6208"/>
                  <a:pt x="2808660" y="112"/>
                </a:cubicBezTo>
                <a:cubicBezTo>
                  <a:pt x="2525196" y="-5984"/>
                  <a:pt x="1514784" y="236332"/>
                  <a:pt x="1043868" y="375016"/>
                </a:cubicBezTo>
                <a:cubicBezTo>
                  <a:pt x="572952" y="513700"/>
                  <a:pt x="-33600" y="780400"/>
                  <a:pt x="1452" y="850504"/>
                </a:cubicBezTo>
                <a:close/>
              </a:path>
            </a:pathLst>
          </a:custGeom>
          <a:solidFill>
            <a:srgbClr val="00B050">
              <a:alpha val="14902"/>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347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005B-DF59-1942-A692-BE2D6AB724A2}"/>
              </a:ext>
            </a:extLst>
          </p:cNvPr>
          <p:cNvSpPr>
            <a:spLocks noGrp="1"/>
          </p:cNvSpPr>
          <p:nvPr>
            <p:ph type="title"/>
          </p:nvPr>
        </p:nvSpPr>
        <p:spPr/>
        <p:txBody>
          <a:bodyPr/>
          <a:lstStyle/>
          <a:p>
            <a:r>
              <a:rPr lang="en-US" dirty="0"/>
              <a:t>Time in Translation NWO-project</a:t>
            </a:r>
            <a:br>
              <a:rPr lang="en-US" dirty="0"/>
            </a:br>
            <a:r>
              <a:rPr lang="en-US" sz="3000" dirty="0"/>
              <a:t>(2017-2022)</a:t>
            </a:r>
          </a:p>
        </p:txBody>
      </p:sp>
      <p:sp>
        <p:nvSpPr>
          <p:cNvPr id="3" name="Content Placeholder 2">
            <a:extLst>
              <a:ext uri="{FF2B5EF4-FFF2-40B4-BE49-F238E27FC236}">
                <a16:creationId xmlns:a16="http://schemas.microsoft.com/office/drawing/2014/main" id="{3063EBE6-F687-1048-ACCC-629C139F4DC6}"/>
              </a:ext>
            </a:extLst>
          </p:cNvPr>
          <p:cNvSpPr>
            <a:spLocks noGrp="1"/>
          </p:cNvSpPr>
          <p:nvPr>
            <p:ph idx="1"/>
          </p:nvPr>
        </p:nvSpPr>
        <p:spPr/>
        <p:txBody>
          <a:bodyPr/>
          <a:lstStyle/>
          <a:p>
            <a:r>
              <a:rPr lang="en-US" dirty="0"/>
              <a:t>Write a crosslinguistically valid semantics of the </a:t>
            </a:r>
            <a:r>
              <a:rPr lang="en-US" b="1" dirty="0"/>
              <a:t>PERFECT </a:t>
            </a:r>
            <a:r>
              <a:rPr lang="en-US" i="1" dirty="0"/>
              <a:t>marker</a:t>
            </a:r>
            <a:r>
              <a:rPr lang="en-US" dirty="0"/>
              <a:t> : HAVE + Past Participle.</a:t>
            </a:r>
          </a:p>
          <a:p>
            <a:r>
              <a:rPr lang="en-US" dirty="0"/>
              <a:t>Based (originally) on five Western European languages (Dutch, German, French, Spanish, English).</a:t>
            </a:r>
          </a:p>
          <a:p>
            <a:r>
              <a:rPr lang="en-US" dirty="0"/>
              <a:t>Ingredients at the lexical, sentential, discourse and extralinguistic level.</a:t>
            </a:r>
          </a:p>
          <a:p>
            <a:r>
              <a:rPr lang="en-US" dirty="0"/>
              <a:t>Main methodology: </a:t>
            </a:r>
            <a:r>
              <a:rPr lang="en-US" b="1" dirty="0"/>
              <a:t>Translation Mining</a:t>
            </a:r>
            <a:r>
              <a:rPr lang="en-US" dirty="0"/>
              <a:t> (parallel-corpora) </a:t>
            </a:r>
          </a:p>
          <a:p>
            <a:r>
              <a:rPr lang="en-US" dirty="0"/>
              <a:t>Corpora: Camus (1942) </a:t>
            </a:r>
            <a:r>
              <a:rPr lang="en-US" i="1" dirty="0"/>
              <a:t>L’Etranger</a:t>
            </a:r>
            <a:r>
              <a:rPr lang="en-US" dirty="0"/>
              <a:t>, and J.K. Rowling (2012) </a:t>
            </a:r>
            <a:r>
              <a:rPr lang="en-US" i="1" dirty="0"/>
              <a:t>Harry Potter and the Philosopher’s stone</a:t>
            </a:r>
            <a:r>
              <a:rPr lang="en-US" dirty="0"/>
              <a:t>.</a:t>
            </a:r>
          </a:p>
          <a:p>
            <a:endParaRPr lang="en-US" dirty="0"/>
          </a:p>
          <a:p>
            <a:pPr marL="0" indent="0">
              <a:buNone/>
            </a:pPr>
            <a:endParaRPr lang="en-US" dirty="0"/>
          </a:p>
        </p:txBody>
      </p:sp>
      <p:pic>
        <p:nvPicPr>
          <p:cNvPr id="4" name="Picture 3">
            <a:extLst>
              <a:ext uri="{FF2B5EF4-FFF2-40B4-BE49-F238E27FC236}">
                <a16:creationId xmlns:a16="http://schemas.microsoft.com/office/drawing/2014/main" id="{3C1A6F68-B189-8F46-8AC4-55B2E6D36FD8}"/>
              </a:ext>
            </a:extLst>
          </p:cNvPr>
          <p:cNvPicPr>
            <a:picLocks noChangeAspect="1"/>
          </p:cNvPicPr>
          <p:nvPr/>
        </p:nvPicPr>
        <p:blipFill>
          <a:blip r:embed="rId3"/>
          <a:stretch>
            <a:fillRect/>
          </a:stretch>
        </p:blipFill>
        <p:spPr>
          <a:xfrm>
            <a:off x="10115773" y="685800"/>
            <a:ext cx="857027" cy="1387569"/>
          </a:xfrm>
          <a:prstGeom prst="rect">
            <a:avLst/>
          </a:prstGeom>
        </p:spPr>
      </p:pic>
    </p:spTree>
    <p:extLst>
      <p:ext uri="{BB962C8B-B14F-4D97-AF65-F5344CB8AC3E}">
        <p14:creationId xmlns:p14="http://schemas.microsoft.com/office/powerpoint/2010/main" val="780554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4FE5-920A-2C43-9CC5-665F781E769C}"/>
              </a:ext>
            </a:extLst>
          </p:cNvPr>
          <p:cNvSpPr>
            <a:spLocks noGrp="1"/>
          </p:cNvSpPr>
          <p:nvPr>
            <p:ph type="title"/>
          </p:nvPr>
        </p:nvSpPr>
        <p:spPr>
          <a:xfrm>
            <a:off x="745067" y="0"/>
            <a:ext cx="9601200" cy="1485900"/>
          </a:xfrm>
        </p:spPr>
        <p:txBody>
          <a:bodyPr/>
          <a:lstStyle/>
          <a:p>
            <a:r>
              <a:rPr lang="en-US" dirty="0"/>
              <a:t>Spanish - </a:t>
            </a:r>
            <a:r>
              <a:rPr lang="en-US" cap="small" dirty="0"/>
              <a:t>Perfect</a:t>
            </a:r>
            <a:r>
              <a:rPr lang="en-US" dirty="0"/>
              <a:t> and </a:t>
            </a:r>
            <a:r>
              <a:rPr lang="en-US" cap="small" dirty="0"/>
              <a:t>Past</a:t>
            </a:r>
            <a:endParaRPr lang="en-US" dirty="0"/>
          </a:p>
        </p:txBody>
      </p:sp>
      <p:pic>
        <p:nvPicPr>
          <p:cNvPr id="7" name="Content Placeholder 6">
            <a:extLst>
              <a:ext uri="{FF2B5EF4-FFF2-40B4-BE49-F238E27FC236}">
                <a16:creationId xmlns:a16="http://schemas.microsoft.com/office/drawing/2014/main" id="{4D1F71A1-C52C-004F-ACAF-C2721A164E77}"/>
              </a:ext>
            </a:extLst>
          </p:cNvPr>
          <p:cNvPicPr>
            <a:picLocks noGrp="1" noChangeAspect="1"/>
          </p:cNvPicPr>
          <p:nvPr>
            <p:ph idx="1"/>
          </p:nvPr>
        </p:nvPicPr>
        <p:blipFill>
          <a:blip r:embed="rId3"/>
          <a:srcRect/>
          <a:stretch/>
        </p:blipFill>
        <p:spPr>
          <a:xfrm>
            <a:off x="1365800" y="741062"/>
            <a:ext cx="9460397" cy="6097584"/>
          </a:xfrm>
        </p:spPr>
      </p:pic>
      <p:sp>
        <p:nvSpPr>
          <p:cNvPr id="5" name="Freeform 4">
            <a:extLst>
              <a:ext uri="{FF2B5EF4-FFF2-40B4-BE49-F238E27FC236}">
                <a16:creationId xmlns:a16="http://schemas.microsoft.com/office/drawing/2014/main" id="{44BEBF90-3250-3745-8053-3D07AB331633}"/>
              </a:ext>
            </a:extLst>
          </p:cNvPr>
          <p:cNvSpPr/>
          <p:nvPr/>
        </p:nvSpPr>
        <p:spPr>
          <a:xfrm>
            <a:off x="4830867" y="3007639"/>
            <a:ext cx="4149127" cy="1106632"/>
          </a:xfrm>
          <a:custGeom>
            <a:avLst/>
            <a:gdLst>
              <a:gd name="connsiteX0" fmla="*/ 33741 w 4149127"/>
              <a:gd name="connsiteY0" fmla="*/ 1079729 h 1106632"/>
              <a:gd name="connsiteX1" fmla="*/ 2255733 w 4149127"/>
              <a:gd name="connsiteY1" fmla="*/ 970001 h 1106632"/>
              <a:gd name="connsiteX2" fmla="*/ 4102821 w 4149127"/>
              <a:gd name="connsiteY2" fmla="*/ 393929 h 1106632"/>
              <a:gd name="connsiteX3" fmla="*/ 3563325 w 4149127"/>
              <a:gd name="connsiteY3" fmla="*/ 737 h 1106632"/>
              <a:gd name="connsiteX4" fmla="*/ 3243285 w 4149127"/>
              <a:gd name="connsiteY4" fmla="*/ 293345 h 1106632"/>
              <a:gd name="connsiteX5" fmla="*/ 2210013 w 4149127"/>
              <a:gd name="connsiteY5" fmla="*/ 211049 h 1106632"/>
              <a:gd name="connsiteX6" fmla="*/ 1003005 w 4149127"/>
              <a:gd name="connsiteY6" fmla="*/ 576809 h 1106632"/>
              <a:gd name="connsiteX7" fmla="*/ 33741 w 4149127"/>
              <a:gd name="connsiteY7" fmla="*/ 1079729 h 110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127" h="1106632">
                <a:moveTo>
                  <a:pt x="33741" y="1079729"/>
                </a:moveTo>
                <a:cubicBezTo>
                  <a:pt x="242529" y="1145261"/>
                  <a:pt x="1577553" y="1084301"/>
                  <a:pt x="2255733" y="970001"/>
                </a:cubicBezTo>
                <a:cubicBezTo>
                  <a:pt x="2933913" y="855701"/>
                  <a:pt x="3884889" y="555473"/>
                  <a:pt x="4102821" y="393929"/>
                </a:cubicBezTo>
                <a:cubicBezTo>
                  <a:pt x="4320753" y="232385"/>
                  <a:pt x="3706581" y="17501"/>
                  <a:pt x="3563325" y="737"/>
                </a:cubicBezTo>
                <a:cubicBezTo>
                  <a:pt x="3420069" y="-16027"/>
                  <a:pt x="3468837" y="258293"/>
                  <a:pt x="3243285" y="293345"/>
                </a:cubicBezTo>
                <a:cubicBezTo>
                  <a:pt x="3017733" y="328397"/>
                  <a:pt x="2583393" y="163805"/>
                  <a:pt x="2210013" y="211049"/>
                </a:cubicBezTo>
                <a:cubicBezTo>
                  <a:pt x="1836633" y="258293"/>
                  <a:pt x="1367241" y="435077"/>
                  <a:pt x="1003005" y="576809"/>
                </a:cubicBezTo>
                <a:cubicBezTo>
                  <a:pt x="638769" y="718541"/>
                  <a:pt x="-175047" y="1014197"/>
                  <a:pt x="33741" y="1079729"/>
                </a:cubicBezTo>
                <a:close/>
              </a:path>
            </a:pathLst>
          </a:custGeom>
          <a:solidFill>
            <a:srgbClr val="00B050">
              <a:alpha val="14902"/>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E2A047D1-2CE9-C14E-8700-5B71F3C2C99B}"/>
              </a:ext>
            </a:extLst>
          </p:cNvPr>
          <p:cNvSpPr/>
          <p:nvPr/>
        </p:nvSpPr>
        <p:spPr>
          <a:xfrm>
            <a:off x="9156300" y="2733437"/>
            <a:ext cx="1225134" cy="562754"/>
          </a:xfrm>
          <a:custGeom>
            <a:avLst/>
            <a:gdLst>
              <a:gd name="connsiteX0" fmla="*/ 5988 w 1225134"/>
              <a:gd name="connsiteY0" fmla="*/ 229219 h 562754"/>
              <a:gd name="connsiteX1" fmla="*/ 545484 w 1225134"/>
              <a:gd name="connsiteY1" fmla="*/ 512683 h 562754"/>
              <a:gd name="connsiteX2" fmla="*/ 1212996 w 1225134"/>
              <a:gd name="connsiteY2" fmla="*/ 512683 h 562754"/>
              <a:gd name="connsiteX3" fmla="*/ 902100 w 1225134"/>
              <a:gd name="connsiteY3" fmla="*/ 9763 h 562754"/>
              <a:gd name="connsiteX4" fmla="*/ 5988 w 1225134"/>
              <a:gd name="connsiteY4" fmla="*/ 229219 h 56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134" h="562754">
                <a:moveTo>
                  <a:pt x="5988" y="229219"/>
                </a:moveTo>
                <a:cubicBezTo>
                  <a:pt x="-53448" y="313039"/>
                  <a:pt x="344316" y="465439"/>
                  <a:pt x="545484" y="512683"/>
                </a:cubicBezTo>
                <a:cubicBezTo>
                  <a:pt x="746652" y="559927"/>
                  <a:pt x="1153560" y="596503"/>
                  <a:pt x="1212996" y="512683"/>
                </a:cubicBezTo>
                <a:cubicBezTo>
                  <a:pt x="1272432" y="428863"/>
                  <a:pt x="1104792" y="64627"/>
                  <a:pt x="902100" y="9763"/>
                </a:cubicBezTo>
                <a:cubicBezTo>
                  <a:pt x="699408" y="-45101"/>
                  <a:pt x="65424" y="145399"/>
                  <a:pt x="5988" y="229219"/>
                </a:cubicBezTo>
                <a:close/>
              </a:path>
            </a:pathLst>
          </a:custGeom>
          <a:solidFill>
            <a:srgbClr val="0070C0">
              <a:alpha val="14902"/>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847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4FE5-920A-2C43-9CC5-665F781E769C}"/>
              </a:ext>
            </a:extLst>
          </p:cNvPr>
          <p:cNvSpPr>
            <a:spLocks noGrp="1"/>
          </p:cNvSpPr>
          <p:nvPr>
            <p:ph type="title"/>
          </p:nvPr>
        </p:nvSpPr>
        <p:spPr>
          <a:xfrm>
            <a:off x="745067" y="0"/>
            <a:ext cx="9601200" cy="1485900"/>
          </a:xfrm>
        </p:spPr>
        <p:txBody>
          <a:bodyPr/>
          <a:lstStyle/>
          <a:p>
            <a:r>
              <a:rPr lang="en-US" dirty="0"/>
              <a:t>English - </a:t>
            </a:r>
            <a:r>
              <a:rPr lang="en-US" cap="small" dirty="0"/>
              <a:t>Perfect</a:t>
            </a:r>
            <a:r>
              <a:rPr lang="en-US" dirty="0"/>
              <a:t> and </a:t>
            </a:r>
            <a:r>
              <a:rPr lang="en-US" cap="small" dirty="0"/>
              <a:t>Past</a:t>
            </a:r>
            <a:endParaRPr lang="en-US" dirty="0"/>
          </a:p>
        </p:txBody>
      </p:sp>
      <p:pic>
        <p:nvPicPr>
          <p:cNvPr id="7" name="Content Placeholder 6">
            <a:extLst>
              <a:ext uri="{FF2B5EF4-FFF2-40B4-BE49-F238E27FC236}">
                <a16:creationId xmlns:a16="http://schemas.microsoft.com/office/drawing/2014/main" id="{4D1F71A1-C52C-004F-ACAF-C2721A164E77}"/>
              </a:ext>
            </a:extLst>
          </p:cNvPr>
          <p:cNvPicPr>
            <a:picLocks noGrp="1" noChangeAspect="1"/>
          </p:cNvPicPr>
          <p:nvPr>
            <p:ph idx="1"/>
          </p:nvPr>
        </p:nvPicPr>
        <p:blipFill>
          <a:blip r:embed="rId3"/>
          <a:srcRect/>
          <a:stretch/>
        </p:blipFill>
        <p:spPr>
          <a:xfrm>
            <a:off x="1415905" y="741062"/>
            <a:ext cx="9360187" cy="6097584"/>
          </a:xfrm>
        </p:spPr>
      </p:pic>
      <p:sp>
        <p:nvSpPr>
          <p:cNvPr id="5" name="Freeform 4">
            <a:extLst>
              <a:ext uri="{FF2B5EF4-FFF2-40B4-BE49-F238E27FC236}">
                <a16:creationId xmlns:a16="http://schemas.microsoft.com/office/drawing/2014/main" id="{1DC42524-DF52-E14F-995D-A00FF8EF8CC8}"/>
              </a:ext>
            </a:extLst>
          </p:cNvPr>
          <p:cNvSpPr/>
          <p:nvPr/>
        </p:nvSpPr>
        <p:spPr>
          <a:xfrm>
            <a:off x="9722782" y="2544311"/>
            <a:ext cx="381503" cy="338268"/>
          </a:xfrm>
          <a:custGeom>
            <a:avLst/>
            <a:gdLst>
              <a:gd name="connsiteX0" fmla="*/ 24722 w 381503"/>
              <a:gd name="connsiteY0" fmla="*/ 336049 h 338268"/>
              <a:gd name="connsiteX1" fmla="*/ 381338 w 381503"/>
              <a:gd name="connsiteY1" fmla="*/ 144025 h 338268"/>
              <a:gd name="connsiteX2" fmla="*/ 70442 w 381503"/>
              <a:gd name="connsiteY2" fmla="*/ 6865 h 338268"/>
              <a:gd name="connsiteX3" fmla="*/ 24722 w 381503"/>
              <a:gd name="connsiteY3" fmla="*/ 336049 h 338268"/>
            </a:gdLst>
            <a:ahLst/>
            <a:cxnLst>
              <a:cxn ang="0">
                <a:pos x="connsiteX0" y="connsiteY0"/>
              </a:cxn>
              <a:cxn ang="0">
                <a:pos x="connsiteX1" y="connsiteY1"/>
              </a:cxn>
              <a:cxn ang="0">
                <a:pos x="connsiteX2" y="connsiteY2"/>
              </a:cxn>
              <a:cxn ang="0">
                <a:pos x="connsiteX3" y="connsiteY3"/>
              </a:cxn>
            </a:cxnLst>
            <a:rect l="l" t="t" r="r" b="b"/>
            <a:pathLst>
              <a:path w="381503" h="338268">
                <a:moveTo>
                  <a:pt x="24722" y="336049"/>
                </a:moveTo>
                <a:cubicBezTo>
                  <a:pt x="76538" y="358909"/>
                  <a:pt x="373718" y="198889"/>
                  <a:pt x="381338" y="144025"/>
                </a:cubicBezTo>
                <a:cubicBezTo>
                  <a:pt x="388958" y="89161"/>
                  <a:pt x="131402" y="-29711"/>
                  <a:pt x="70442" y="6865"/>
                </a:cubicBezTo>
                <a:cubicBezTo>
                  <a:pt x="9482" y="43441"/>
                  <a:pt x="-27094" y="313189"/>
                  <a:pt x="24722" y="336049"/>
                </a:cubicBezTo>
                <a:close/>
              </a:path>
            </a:pathLst>
          </a:custGeom>
          <a:solidFill>
            <a:srgbClr val="0070C0">
              <a:alpha val="14902"/>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E0B741E5-32AD-7B44-A802-F6E94D5B1E76}"/>
              </a:ext>
            </a:extLst>
          </p:cNvPr>
          <p:cNvSpPr/>
          <p:nvPr/>
        </p:nvSpPr>
        <p:spPr>
          <a:xfrm>
            <a:off x="4840636" y="2607880"/>
            <a:ext cx="4569316" cy="1628989"/>
          </a:xfrm>
          <a:custGeom>
            <a:avLst/>
            <a:gdLst>
              <a:gd name="connsiteX0" fmla="*/ 69692 w 4569316"/>
              <a:gd name="connsiteY0" fmla="*/ 1324040 h 1628989"/>
              <a:gd name="connsiteX1" fmla="*/ 2849468 w 4569316"/>
              <a:gd name="connsiteY1" fmla="*/ 1598360 h 1628989"/>
              <a:gd name="connsiteX2" fmla="*/ 3992468 w 4569316"/>
              <a:gd name="connsiteY2" fmla="*/ 610808 h 1628989"/>
              <a:gd name="connsiteX3" fmla="*/ 4568540 w 4569316"/>
              <a:gd name="connsiteY3" fmla="*/ 254192 h 1628989"/>
              <a:gd name="connsiteX4" fmla="*/ 3882740 w 4569316"/>
              <a:gd name="connsiteY4" fmla="*/ 7304 h 1628989"/>
              <a:gd name="connsiteX5" fmla="*/ 3361532 w 4569316"/>
              <a:gd name="connsiteY5" fmla="*/ 537656 h 1628989"/>
              <a:gd name="connsiteX6" fmla="*/ 2849468 w 4569316"/>
              <a:gd name="connsiteY6" fmla="*/ 354776 h 1628989"/>
              <a:gd name="connsiteX7" fmla="*/ 2136236 w 4569316"/>
              <a:gd name="connsiteY7" fmla="*/ 336488 h 1628989"/>
              <a:gd name="connsiteX8" fmla="*/ 947516 w 4569316"/>
              <a:gd name="connsiteY8" fmla="*/ 775400 h 1628989"/>
              <a:gd name="connsiteX9" fmla="*/ 69692 w 4569316"/>
              <a:gd name="connsiteY9" fmla="*/ 1324040 h 1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9316" h="1628989">
                <a:moveTo>
                  <a:pt x="69692" y="1324040"/>
                </a:moveTo>
                <a:cubicBezTo>
                  <a:pt x="386684" y="1461200"/>
                  <a:pt x="2195672" y="1717232"/>
                  <a:pt x="2849468" y="1598360"/>
                </a:cubicBezTo>
                <a:cubicBezTo>
                  <a:pt x="3503264" y="1479488"/>
                  <a:pt x="3705956" y="834836"/>
                  <a:pt x="3992468" y="610808"/>
                </a:cubicBezTo>
                <a:cubicBezTo>
                  <a:pt x="4278980" y="386780"/>
                  <a:pt x="4586828" y="354776"/>
                  <a:pt x="4568540" y="254192"/>
                </a:cubicBezTo>
                <a:cubicBezTo>
                  <a:pt x="4550252" y="153608"/>
                  <a:pt x="4083908" y="-39940"/>
                  <a:pt x="3882740" y="7304"/>
                </a:cubicBezTo>
                <a:cubicBezTo>
                  <a:pt x="3681572" y="54548"/>
                  <a:pt x="3533744" y="479744"/>
                  <a:pt x="3361532" y="537656"/>
                </a:cubicBezTo>
                <a:cubicBezTo>
                  <a:pt x="3189320" y="595568"/>
                  <a:pt x="3053684" y="388304"/>
                  <a:pt x="2849468" y="354776"/>
                </a:cubicBezTo>
                <a:cubicBezTo>
                  <a:pt x="2645252" y="321248"/>
                  <a:pt x="2453228" y="266384"/>
                  <a:pt x="2136236" y="336488"/>
                </a:cubicBezTo>
                <a:cubicBezTo>
                  <a:pt x="1819244" y="406592"/>
                  <a:pt x="1294988" y="613856"/>
                  <a:pt x="947516" y="775400"/>
                </a:cubicBezTo>
                <a:cubicBezTo>
                  <a:pt x="600044" y="936944"/>
                  <a:pt x="-247300" y="1186880"/>
                  <a:pt x="69692" y="1324040"/>
                </a:cubicBezTo>
                <a:close/>
              </a:path>
            </a:pathLst>
          </a:custGeom>
          <a:solidFill>
            <a:srgbClr val="00B050">
              <a:alpha val="14902"/>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3577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CD5DB-8F04-5E41-8933-CE0BDFD2A9C3}"/>
              </a:ext>
            </a:extLst>
          </p:cNvPr>
          <p:cNvSpPr>
            <a:spLocks noGrp="1"/>
          </p:cNvSpPr>
          <p:nvPr>
            <p:ph type="title"/>
          </p:nvPr>
        </p:nvSpPr>
        <p:spPr/>
        <p:txBody>
          <a:bodyPr/>
          <a:lstStyle/>
          <a:p>
            <a:r>
              <a:rPr lang="en-US" dirty="0"/>
              <a:t>Descriptive statistics</a:t>
            </a:r>
          </a:p>
        </p:txBody>
      </p:sp>
      <p:pic>
        <p:nvPicPr>
          <p:cNvPr id="6" name="Content Placeholder 5">
            <a:extLst>
              <a:ext uri="{FF2B5EF4-FFF2-40B4-BE49-F238E27FC236}">
                <a16:creationId xmlns:a16="http://schemas.microsoft.com/office/drawing/2014/main" id="{270F3649-3753-2D40-A5B7-595C1D6179ED}"/>
              </a:ext>
            </a:extLst>
          </p:cNvPr>
          <p:cNvPicPr>
            <a:picLocks noGrp="1" noChangeAspect="1"/>
          </p:cNvPicPr>
          <p:nvPr>
            <p:ph idx="1"/>
          </p:nvPr>
        </p:nvPicPr>
        <p:blipFill>
          <a:blip r:embed="rId3"/>
          <a:srcRect/>
          <a:stretch/>
        </p:blipFill>
        <p:spPr>
          <a:xfrm>
            <a:off x="2058741" y="1428750"/>
            <a:ext cx="8226917" cy="5280373"/>
          </a:xfrm>
        </p:spPr>
      </p:pic>
    </p:spTree>
    <p:extLst>
      <p:ext uri="{BB962C8B-B14F-4D97-AF65-F5344CB8AC3E}">
        <p14:creationId xmlns:p14="http://schemas.microsoft.com/office/powerpoint/2010/main" val="1490569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CD5DB-8F04-5E41-8933-CE0BDFD2A9C3}"/>
              </a:ext>
            </a:extLst>
          </p:cNvPr>
          <p:cNvSpPr>
            <a:spLocks noGrp="1"/>
          </p:cNvSpPr>
          <p:nvPr>
            <p:ph type="title"/>
          </p:nvPr>
        </p:nvSpPr>
        <p:spPr/>
        <p:txBody>
          <a:bodyPr/>
          <a:lstStyle/>
          <a:p>
            <a:r>
              <a:rPr lang="en-US" dirty="0"/>
              <a:t>Descriptive statistics</a:t>
            </a:r>
          </a:p>
        </p:txBody>
      </p:sp>
      <p:pic>
        <p:nvPicPr>
          <p:cNvPr id="6" name="Content Placeholder 5">
            <a:extLst>
              <a:ext uri="{FF2B5EF4-FFF2-40B4-BE49-F238E27FC236}">
                <a16:creationId xmlns:a16="http://schemas.microsoft.com/office/drawing/2014/main" id="{270F3649-3753-2D40-A5B7-595C1D6179ED}"/>
              </a:ext>
            </a:extLst>
          </p:cNvPr>
          <p:cNvPicPr>
            <a:picLocks noGrp="1" noChangeAspect="1"/>
          </p:cNvPicPr>
          <p:nvPr>
            <p:ph idx="1"/>
          </p:nvPr>
        </p:nvPicPr>
        <p:blipFill>
          <a:blip r:embed="rId3"/>
          <a:srcRect/>
          <a:stretch/>
        </p:blipFill>
        <p:spPr>
          <a:xfrm>
            <a:off x="2058741" y="1428750"/>
            <a:ext cx="8226917" cy="5280373"/>
          </a:xfrm>
        </p:spPr>
      </p:pic>
      <p:sp>
        <p:nvSpPr>
          <p:cNvPr id="3" name="TextBox 2">
            <a:extLst>
              <a:ext uri="{FF2B5EF4-FFF2-40B4-BE49-F238E27FC236}">
                <a16:creationId xmlns:a16="http://schemas.microsoft.com/office/drawing/2014/main" id="{049C4F50-D3EE-7241-9BA2-9C76D4860D6C}"/>
              </a:ext>
            </a:extLst>
          </p:cNvPr>
          <p:cNvSpPr txBox="1"/>
          <p:nvPr/>
        </p:nvSpPr>
        <p:spPr>
          <a:xfrm>
            <a:off x="2219158" y="3239168"/>
            <a:ext cx="7975600" cy="369332"/>
          </a:xfrm>
          <a:prstGeom prst="rect">
            <a:avLst/>
          </a:prstGeom>
          <a:noFill/>
          <a:ln w="38100">
            <a:solidFill>
              <a:schemeClr val="tx1"/>
            </a:solidFill>
          </a:ln>
        </p:spPr>
        <p:txBody>
          <a:bodyPr wrap="square" rtlCol="0">
            <a:spAutoFit/>
          </a:bodyPr>
          <a:lstStyle/>
          <a:p>
            <a:endParaRPr lang="en-US" dirty="0"/>
          </a:p>
        </p:txBody>
      </p:sp>
      <p:sp>
        <p:nvSpPr>
          <p:cNvPr id="5" name="TextBox 4">
            <a:extLst>
              <a:ext uri="{FF2B5EF4-FFF2-40B4-BE49-F238E27FC236}">
                <a16:creationId xmlns:a16="http://schemas.microsoft.com/office/drawing/2014/main" id="{1A23E92A-B36F-AD45-B05C-3B01E3E09820}"/>
              </a:ext>
            </a:extLst>
          </p:cNvPr>
          <p:cNvSpPr txBox="1"/>
          <p:nvPr/>
        </p:nvSpPr>
        <p:spPr>
          <a:xfrm>
            <a:off x="2235200" y="4365095"/>
            <a:ext cx="7975600" cy="369332"/>
          </a:xfrm>
          <a:prstGeom prst="rect">
            <a:avLst/>
          </a:prstGeom>
          <a:noFill/>
          <a:ln w="38100">
            <a:solidFill>
              <a:schemeClr val="tx1"/>
            </a:solid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D81BDB1F-6758-164F-A108-F15795C26952}"/>
              </a:ext>
            </a:extLst>
          </p:cNvPr>
          <p:cNvSpPr txBox="1"/>
          <p:nvPr/>
        </p:nvSpPr>
        <p:spPr>
          <a:xfrm>
            <a:off x="2235200" y="4710788"/>
            <a:ext cx="7975600" cy="369332"/>
          </a:xfrm>
          <a:prstGeom prst="rect">
            <a:avLst/>
          </a:prstGeom>
          <a:noFill/>
          <a:ln w="38100">
            <a:solidFill>
              <a:schemeClr val="tx1"/>
            </a:solidFill>
          </a:ln>
        </p:spPr>
        <p:txBody>
          <a:bodyPr wrap="square" rtlCol="0">
            <a:spAutoFit/>
          </a:bodyPr>
          <a:lstStyle/>
          <a:p>
            <a:endParaRPr lang="en-US" dirty="0"/>
          </a:p>
        </p:txBody>
      </p:sp>
      <p:sp>
        <p:nvSpPr>
          <p:cNvPr id="8" name="TextBox 7">
            <a:extLst>
              <a:ext uri="{FF2B5EF4-FFF2-40B4-BE49-F238E27FC236}">
                <a16:creationId xmlns:a16="http://schemas.microsoft.com/office/drawing/2014/main" id="{98E36FBE-A09B-C048-9A46-FA7A4F001B06}"/>
              </a:ext>
            </a:extLst>
          </p:cNvPr>
          <p:cNvSpPr txBox="1"/>
          <p:nvPr/>
        </p:nvSpPr>
        <p:spPr>
          <a:xfrm>
            <a:off x="2235200" y="5241147"/>
            <a:ext cx="7975600" cy="369332"/>
          </a:xfrm>
          <a:prstGeom prst="rect">
            <a:avLst/>
          </a:prstGeom>
          <a:noFill/>
          <a:ln w="38100">
            <a:solidFill>
              <a:schemeClr val="tx1"/>
            </a:solidFill>
          </a:ln>
        </p:spPr>
        <p:txBody>
          <a:bodyPr wrap="square" rtlCol="0">
            <a:spAutoFit/>
          </a:bodyPr>
          <a:lstStyle/>
          <a:p>
            <a:endParaRPr lang="en-US" dirty="0"/>
          </a:p>
        </p:txBody>
      </p:sp>
      <p:sp>
        <p:nvSpPr>
          <p:cNvPr id="9" name="TextBox 8">
            <a:extLst>
              <a:ext uri="{FF2B5EF4-FFF2-40B4-BE49-F238E27FC236}">
                <a16:creationId xmlns:a16="http://schemas.microsoft.com/office/drawing/2014/main" id="{A5E329C7-FD15-7A4C-BD55-952B9BF39445}"/>
              </a:ext>
            </a:extLst>
          </p:cNvPr>
          <p:cNvSpPr txBox="1"/>
          <p:nvPr/>
        </p:nvSpPr>
        <p:spPr>
          <a:xfrm>
            <a:off x="2247900" y="5573902"/>
            <a:ext cx="7975600" cy="369332"/>
          </a:xfrm>
          <a:prstGeom prst="rect">
            <a:avLst/>
          </a:prstGeom>
          <a:noFill/>
          <a:ln w="38100">
            <a:solidFill>
              <a:schemeClr val="tx1"/>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id="{3F58E69B-3456-BA44-8C85-FCECE44CF6D5}"/>
              </a:ext>
            </a:extLst>
          </p:cNvPr>
          <p:cNvSpPr txBox="1"/>
          <p:nvPr/>
        </p:nvSpPr>
        <p:spPr>
          <a:xfrm>
            <a:off x="676776" y="4673434"/>
            <a:ext cx="1701800" cy="369332"/>
          </a:xfrm>
          <a:prstGeom prst="rect">
            <a:avLst/>
          </a:prstGeom>
          <a:noFill/>
        </p:spPr>
        <p:txBody>
          <a:bodyPr wrap="square" rtlCol="0">
            <a:spAutoFit/>
          </a:bodyPr>
          <a:lstStyle/>
          <a:p>
            <a:r>
              <a:rPr lang="en-US" dirty="0"/>
              <a:t>5. not German</a:t>
            </a:r>
          </a:p>
        </p:txBody>
      </p:sp>
      <p:sp>
        <p:nvSpPr>
          <p:cNvPr id="10" name="TextBox 9">
            <a:extLst>
              <a:ext uri="{FF2B5EF4-FFF2-40B4-BE49-F238E27FC236}">
                <a16:creationId xmlns:a16="http://schemas.microsoft.com/office/drawing/2014/main" id="{DA136FFA-A9B6-794F-B907-39A66A3E864A}"/>
              </a:ext>
            </a:extLst>
          </p:cNvPr>
          <p:cNvSpPr txBox="1"/>
          <p:nvPr/>
        </p:nvSpPr>
        <p:spPr>
          <a:xfrm>
            <a:off x="822158" y="3171087"/>
            <a:ext cx="1981200" cy="369332"/>
          </a:xfrm>
          <a:prstGeom prst="rect">
            <a:avLst/>
          </a:prstGeom>
          <a:noFill/>
        </p:spPr>
        <p:txBody>
          <a:bodyPr wrap="square" rtlCol="0">
            <a:spAutoFit/>
          </a:bodyPr>
          <a:lstStyle/>
          <a:p>
            <a:r>
              <a:rPr lang="en-US" dirty="0"/>
              <a:t>4. not Dutch</a:t>
            </a:r>
          </a:p>
        </p:txBody>
      </p:sp>
      <p:sp>
        <p:nvSpPr>
          <p:cNvPr id="11" name="TextBox 10">
            <a:extLst>
              <a:ext uri="{FF2B5EF4-FFF2-40B4-BE49-F238E27FC236}">
                <a16:creationId xmlns:a16="http://schemas.microsoft.com/office/drawing/2014/main" id="{F1A5E2FE-7892-E74F-AD99-86EBE7CA0C8E}"/>
              </a:ext>
            </a:extLst>
          </p:cNvPr>
          <p:cNvSpPr txBox="1"/>
          <p:nvPr/>
        </p:nvSpPr>
        <p:spPr>
          <a:xfrm>
            <a:off x="676776" y="4299832"/>
            <a:ext cx="1981200" cy="369332"/>
          </a:xfrm>
          <a:prstGeom prst="rect">
            <a:avLst/>
          </a:prstGeom>
          <a:noFill/>
        </p:spPr>
        <p:txBody>
          <a:bodyPr wrap="square" rtlCol="0">
            <a:spAutoFit/>
          </a:bodyPr>
          <a:lstStyle/>
          <a:p>
            <a:r>
              <a:rPr lang="en-US" dirty="0"/>
              <a:t>3. not Spanish</a:t>
            </a:r>
          </a:p>
        </p:txBody>
      </p:sp>
      <p:sp>
        <p:nvSpPr>
          <p:cNvPr id="12" name="TextBox 11">
            <a:extLst>
              <a:ext uri="{FF2B5EF4-FFF2-40B4-BE49-F238E27FC236}">
                <a16:creationId xmlns:a16="http://schemas.microsoft.com/office/drawing/2014/main" id="{23CE4674-801C-BF46-8F62-0361B96C9C14}"/>
              </a:ext>
            </a:extLst>
          </p:cNvPr>
          <p:cNvSpPr txBox="1"/>
          <p:nvPr/>
        </p:nvSpPr>
        <p:spPr>
          <a:xfrm>
            <a:off x="749634" y="5569633"/>
            <a:ext cx="1501608" cy="369332"/>
          </a:xfrm>
          <a:prstGeom prst="rect">
            <a:avLst/>
          </a:prstGeom>
          <a:noFill/>
        </p:spPr>
        <p:txBody>
          <a:bodyPr wrap="square" rtlCol="0">
            <a:spAutoFit/>
          </a:bodyPr>
          <a:lstStyle/>
          <a:p>
            <a:r>
              <a:rPr lang="en-US" dirty="0"/>
              <a:t>2. not English</a:t>
            </a:r>
          </a:p>
        </p:txBody>
      </p:sp>
      <p:sp>
        <p:nvSpPr>
          <p:cNvPr id="13" name="TextBox 12">
            <a:extLst>
              <a:ext uri="{FF2B5EF4-FFF2-40B4-BE49-F238E27FC236}">
                <a16:creationId xmlns:a16="http://schemas.microsoft.com/office/drawing/2014/main" id="{670184B2-5621-8C49-8B3B-16F7C9FB8C02}"/>
              </a:ext>
            </a:extLst>
          </p:cNvPr>
          <p:cNvSpPr txBox="1"/>
          <p:nvPr/>
        </p:nvSpPr>
        <p:spPr>
          <a:xfrm>
            <a:off x="1371600" y="5201559"/>
            <a:ext cx="876300" cy="369332"/>
          </a:xfrm>
          <a:prstGeom prst="rect">
            <a:avLst/>
          </a:prstGeom>
          <a:noFill/>
        </p:spPr>
        <p:txBody>
          <a:bodyPr wrap="square" rtlCol="0">
            <a:spAutoFit/>
          </a:bodyPr>
          <a:lstStyle/>
          <a:p>
            <a:r>
              <a:rPr lang="en-US" dirty="0"/>
              <a:t>1. All</a:t>
            </a:r>
          </a:p>
        </p:txBody>
      </p:sp>
    </p:spTree>
    <p:extLst>
      <p:ext uri="{BB962C8B-B14F-4D97-AF65-F5344CB8AC3E}">
        <p14:creationId xmlns:p14="http://schemas.microsoft.com/office/powerpoint/2010/main" val="3453473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rtlCol="0"/>
          <a:lstStyle/>
          <a:p>
            <a:pPr rtl="0"/>
            <a:r>
              <a:rPr lang="en-US" dirty="0"/>
              <a:t>Descriptive statistics</a:t>
            </a:r>
          </a:p>
        </p:txBody>
      </p:sp>
      <p:sp>
        <p:nvSpPr>
          <p:cNvPr id="14" name="Tijdelijke aanduiding voor inhoud 13"/>
          <p:cNvSpPr>
            <a:spLocks noGrp="1"/>
          </p:cNvSpPr>
          <p:nvPr>
            <p:ph idx="1"/>
          </p:nvPr>
        </p:nvSpPr>
        <p:spPr>
          <a:xfrm>
            <a:off x="1104901" y="1615155"/>
            <a:ext cx="9980681" cy="4557044"/>
          </a:xfrm>
        </p:spPr>
        <p:txBody>
          <a:bodyPr rtlCol="0">
            <a:normAutofit/>
          </a:bodyPr>
          <a:lstStyle/>
          <a:p>
            <a:pPr rtl="0"/>
            <a:r>
              <a:rPr lang="en-US" sz="2400" dirty="0"/>
              <a:t>The </a:t>
            </a:r>
            <a:r>
              <a:rPr lang="en-US" sz="2400" i="1" dirty="0"/>
              <a:t>Passé Composé </a:t>
            </a:r>
            <a:r>
              <a:rPr lang="en-US" sz="2400" dirty="0"/>
              <a:t>is generally translated by a </a:t>
            </a:r>
            <a:r>
              <a:rPr lang="en-US" sz="2400" cap="small" dirty="0">
                <a:solidFill>
                  <a:srgbClr val="0070C0"/>
                </a:solidFill>
              </a:rPr>
              <a:t>perfect i</a:t>
            </a:r>
            <a:r>
              <a:rPr lang="en-US" sz="2400" dirty="0"/>
              <a:t>n German, and by a </a:t>
            </a:r>
            <a:r>
              <a:rPr lang="en-US" sz="2400" cap="small" dirty="0">
                <a:solidFill>
                  <a:srgbClr val="00B050"/>
                </a:solidFill>
              </a:rPr>
              <a:t>past</a:t>
            </a:r>
            <a:r>
              <a:rPr lang="en-US" sz="2400" dirty="0"/>
              <a:t> in Dutch/Spanish/English. </a:t>
            </a:r>
          </a:p>
          <a:p>
            <a:r>
              <a:rPr lang="en-US" sz="2400" dirty="0"/>
              <a:t>The most frequent combination: &lt;</a:t>
            </a:r>
            <a:r>
              <a:rPr lang="en-US" sz="2400" i="1" dirty="0">
                <a:solidFill>
                  <a:srgbClr val="0070C0"/>
                </a:solidFill>
              </a:rPr>
              <a:t> Passé Composé, </a:t>
            </a:r>
            <a:r>
              <a:rPr lang="en-US" sz="2400" i="1" dirty="0" err="1">
                <a:solidFill>
                  <a:srgbClr val="0070C0"/>
                </a:solidFill>
              </a:rPr>
              <a:t>Perfekt</a:t>
            </a:r>
            <a:r>
              <a:rPr lang="en-US" sz="2400" i="1" dirty="0">
                <a:solidFill>
                  <a:srgbClr val="0070C0"/>
                </a:solidFill>
              </a:rPr>
              <a:t>,</a:t>
            </a:r>
            <a:r>
              <a:rPr lang="en-US" sz="2400" i="1" dirty="0"/>
              <a:t> </a:t>
            </a:r>
            <a:r>
              <a:rPr lang="en-US" sz="2400" i="1" dirty="0">
                <a:solidFill>
                  <a:srgbClr val="00B050"/>
                </a:solidFill>
              </a:rPr>
              <a:t>Simple Past</a:t>
            </a:r>
            <a:r>
              <a:rPr lang="en-US" sz="2400" i="1" dirty="0"/>
              <a:t>, </a:t>
            </a:r>
            <a:r>
              <a:rPr lang="en-US" sz="2400" i="1" dirty="0">
                <a:solidFill>
                  <a:srgbClr val="00B050"/>
                </a:solidFill>
              </a:rPr>
              <a:t>Pretérito Indefinido,</a:t>
            </a:r>
            <a:r>
              <a:rPr lang="en-US" sz="2400" i="1" dirty="0"/>
              <a:t> </a:t>
            </a:r>
            <a:r>
              <a:rPr lang="en-US" sz="2400" i="1" dirty="0" err="1">
                <a:solidFill>
                  <a:srgbClr val="00B050"/>
                </a:solidFill>
              </a:rPr>
              <a:t>ovt</a:t>
            </a:r>
            <a:r>
              <a:rPr lang="en-US" sz="2400" dirty="0"/>
              <a:t>&gt;.</a:t>
            </a:r>
          </a:p>
          <a:p>
            <a:pPr rtl="0"/>
            <a:r>
              <a:rPr lang="en-US" sz="2400" dirty="0"/>
              <a:t>German patterns with French, Spanish pattern with English: variation within the family of Romance/Germanic languages (Schaden 2009)</a:t>
            </a:r>
          </a:p>
        </p:txBody>
      </p:sp>
    </p:spTree>
    <p:extLst>
      <p:ext uri="{BB962C8B-B14F-4D97-AF65-F5344CB8AC3E}">
        <p14:creationId xmlns:p14="http://schemas.microsoft.com/office/powerpoint/2010/main" val="2574830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rtlCol="0"/>
          <a:lstStyle/>
          <a:p>
            <a:pPr rtl="0"/>
            <a:r>
              <a:rPr lang="en-US" dirty="0"/>
              <a:t>From statistics to grammar</a:t>
            </a:r>
          </a:p>
        </p:txBody>
      </p:sp>
      <p:sp>
        <p:nvSpPr>
          <p:cNvPr id="14" name="Tijdelijke aanduiding voor inhoud 13"/>
          <p:cNvSpPr>
            <a:spLocks noGrp="1"/>
          </p:cNvSpPr>
          <p:nvPr>
            <p:ph idx="1"/>
          </p:nvPr>
        </p:nvSpPr>
        <p:spPr>
          <a:xfrm>
            <a:off x="1489909" y="2114551"/>
            <a:ext cx="9980683" cy="4743449"/>
          </a:xfrm>
        </p:spPr>
        <p:txBody>
          <a:bodyPr rtlCol="0">
            <a:noAutofit/>
          </a:bodyPr>
          <a:lstStyle/>
          <a:p>
            <a:pPr rtl="0"/>
            <a:r>
              <a:rPr lang="en-US" sz="2400" dirty="0"/>
              <a:t>Limits of descriptive statistics: global tendencies at the level of the grammar.</a:t>
            </a:r>
          </a:p>
          <a:p>
            <a:pPr rtl="0"/>
            <a:r>
              <a:rPr lang="en-US" sz="2400" dirty="0"/>
              <a:t>Principle of isomorphism (</a:t>
            </a:r>
            <a:r>
              <a:rPr lang="en-US" sz="2400" dirty="0" err="1"/>
              <a:t>Haiman</a:t>
            </a:r>
            <a:r>
              <a:rPr lang="en-US" sz="2400" dirty="0"/>
              <a:t> 1985): variation in form reflects variation in meaning.</a:t>
            </a:r>
          </a:p>
          <a:p>
            <a:pPr rtl="0"/>
            <a:r>
              <a:rPr lang="en-US" sz="2400" i="1" dirty="0"/>
              <a:t>Multidimensional Scaling </a:t>
            </a:r>
            <a:r>
              <a:rPr lang="en-US" sz="2400" dirty="0"/>
              <a:t>(</a:t>
            </a:r>
            <a:r>
              <a:rPr lang="en-US" sz="2400" dirty="0" err="1"/>
              <a:t>Wälchli</a:t>
            </a:r>
            <a:r>
              <a:rPr lang="en-US" sz="2400" dirty="0"/>
              <a:t> &amp; </a:t>
            </a:r>
            <a:r>
              <a:rPr lang="en-US" sz="2400" dirty="0" err="1"/>
              <a:t>Cysouw</a:t>
            </a:r>
            <a:r>
              <a:rPr lang="en-US" sz="2400" dirty="0"/>
              <a:t> 2012): generate a cartographic visualization of groups of tense uses in context.  </a:t>
            </a:r>
          </a:p>
        </p:txBody>
      </p:sp>
    </p:spTree>
    <p:extLst>
      <p:ext uri="{BB962C8B-B14F-4D97-AF65-F5344CB8AC3E}">
        <p14:creationId xmlns:p14="http://schemas.microsoft.com/office/powerpoint/2010/main" val="2653925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9969" y="156411"/>
            <a:ext cx="9601200" cy="1485900"/>
          </a:xfrm>
        </p:spPr>
        <p:txBody>
          <a:bodyPr rtlCol="0"/>
          <a:lstStyle/>
          <a:p>
            <a:r>
              <a:rPr lang="nl-NL" dirty="0" err="1"/>
              <a:t>From</a:t>
            </a:r>
            <a:r>
              <a:rPr lang="nl-NL" dirty="0"/>
              <a:t> </a:t>
            </a:r>
            <a:r>
              <a:rPr lang="nl-NL" dirty="0" err="1"/>
              <a:t>the</a:t>
            </a:r>
            <a:r>
              <a:rPr lang="nl-NL" dirty="0"/>
              <a:t> </a:t>
            </a:r>
            <a:r>
              <a:rPr lang="nl-NL" dirty="0" err="1"/>
              <a:t>maps</a:t>
            </a:r>
            <a:r>
              <a:rPr lang="nl-NL" dirty="0"/>
              <a:t> </a:t>
            </a:r>
            <a:r>
              <a:rPr lang="nl-NL" dirty="0" err="1"/>
              <a:t>to</a:t>
            </a:r>
            <a:r>
              <a:rPr lang="nl-NL" dirty="0"/>
              <a:t> </a:t>
            </a:r>
            <a:r>
              <a:rPr lang="nl-NL" dirty="0" err="1"/>
              <a:t>the</a:t>
            </a:r>
            <a:r>
              <a:rPr lang="nl-NL" dirty="0"/>
              <a:t> data</a:t>
            </a: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4" name="Picture 3">
            <a:extLst>
              <a:ext uri="{FF2B5EF4-FFF2-40B4-BE49-F238E27FC236}">
                <a16:creationId xmlns:a16="http://schemas.microsoft.com/office/drawing/2014/main" id="{4B6F3746-88C9-A940-B411-603FA955CFFB}"/>
              </a:ext>
            </a:extLst>
          </p:cNvPr>
          <p:cNvPicPr>
            <a:picLocks noChangeAspect="1"/>
          </p:cNvPicPr>
          <p:nvPr/>
        </p:nvPicPr>
        <p:blipFill>
          <a:blip r:embed="rId3"/>
          <a:stretch>
            <a:fillRect/>
          </a:stretch>
        </p:blipFill>
        <p:spPr>
          <a:xfrm>
            <a:off x="1558443" y="899360"/>
            <a:ext cx="9075113" cy="5883442"/>
          </a:xfrm>
          <a:prstGeom prst="rect">
            <a:avLst/>
          </a:prstGeom>
        </p:spPr>
      </p:pic>
    </p:spTree>
    <p:extLst>
      <p:ext uri="{BB962C8B-B14F-4D97-AF65-F5344CB8AC3E}">
        <p14:creationId xmlns:p14="http://schemas.microsoft.com/office/powerpoint/2010/main" val="3480970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en-US" dirty="0"/>
              <a:t>Dynamic Interface: back-and-forth between maps and data</a:t>
            </a:r>
            <a:endParaRPr lang="nl-NL"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graphicFrame>
        <p:nvGraphicFramePr>
          <p:cNvPr id="8" name="Object 7"/>
          <p:cNvGraphicFramePr>
            <a:graphicFrameLocks noChangeAspect="1"/>
          </p:cNvGraphicFramePr>
          <p:nvPr>
            <p:extLst>
              <p:ext uri="{D42A27DB-BD31-4B8C-83A1-F6EECF244321}">
                <p14:modId xmlns:p14="http://schemas.microsoft.com/office/powerpoint/2010/main" val="93515916"/>
              </p:ext>
            </p:extLst>
          </p:nvPr>
        </p:nvGraphicFramePr>
        <p:xfrm>
          <a:off x="2157984" y="2167700"/>
          <a:ext cx="8394192" cy="4284536"/>
        </p:xfrm>
        <a:graphic>
          <a:graphicData uri="http://schemas.openxmlformats.org/presentationml/2006/ole">
            <mc:AlternateContent xmlns:mc="http://schemas.openxmlformats.org/markup-compatibility/2006">
              <mc:Choice xmlns:v="urn:schemas-microsoft-com:vml" Requires="v">
                <p:oleObj spid="_x0000_s9312" name="Bitmap Image" r:id="rId4" imgW="11221027" imgH="5721644" progId="Paint.Picture">
                  <p:embed/>
                </p:oleObj>
              </mc:Choice>
              <mc:Fallback>
                <p:oleObj name="Bitmap Image" r:id="rId4" imgW="11221027" imgH="5721644" progId="Paint.Picture">
                  <p:embed/>
                  <p:pic>
                    <p:nvPicPr>
                      <p:cNvPr id="8"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7984" y="2167700"/>
                        <a:ext cx="8394192" cy="4284536"/>
                      </a:xfrm>
                      <a:prstGeom prst="rect">
                        <a:avLst/>
                      </a:prstGeom>
                      <a:noFill/>
                    </p:spPr>
                  </p:pic>
                </p:oleObj>
              </mc:Fallback>
            </mc:AlternateContent>
          </a:graphicData>
        </a:graphic>
      </p:graphicFrame>
    </p:spTree>
    <p:extLst>
      <p:ext uri="{BB962C8B-B14F-4D97-AF65-F5344CB8AC3E}">
        <p14:creationId xmlns:p14="http://schemas.microsoft.com/office/powerpoint/2010/main" val="319795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4FE5-920A-2C43-9CC5-665F781E769C}"/>
              </a:ext>
            </a:extLst>
          </p:cNvPr>
          <p:cNvSpPr>
            <a:spLocks noGrp="1"/>
          </p:cNvSpPr>
          <p:nvPr>
            <p:ph type="title"/>
          </p:nvPr>
        </p:nvSpPr>
        <p:spPr>
          <a:xfrm>
            <a:off x="745067" y="0"/>
            <a:ext cx="9601200" cy="1485900"/>
          </a:xfrm>
        </p:spPr>
        <p:txBody>
          <a:bodyPr/>
          <a:lstStyle/>
          <a:p>
            <a:r>
              <a:rPr lang="en-US" dirty="0"/>
              <a:t>French - </a:t>
            </a:r>
            <a:r>
              <a:rPr lang="en-US" cap="small" dirty="0"/>
              <a:t>Perfect</a:t>
            </a:r>
            <a:r>
              <a:rPr lang="en-US" dirty="0"/>
              <a:t> and </a:t>
            </a:r>
            <a:r>
              <a:rPr lang="en-US" cap="small" dirty="0"/>
              <a:t>Past</a:t>
            </a:r>
            <a:endParaRPr lang="en-US" dirty="0"/>
          </a:p>
        </p:txBody>
      </p:sp>
      <p:pic>
        <p:nvPicPr>
          <p:cNvPr id="7" name="Content Placeholder 6">
            <a:extLst>
              <a:ext uri="{FF2B5EF4-FFF2-40B4-BE49-F238E27FC236}">
                <a16:creationId xmlns:a16="http://schemas.microsoft.com/office/drawing/2014/main" id="{4D1F71A1-C52C-004F-ACAF-C2721A164E77}"/>
              </a:ext>
            </a:extLst>
          </p:cNvPr>
          <p:cNvPicPr>
            <a:picLocks noGrp="1" noChangeAspect="1"/>
          </p:cNvPicPr>
          <p:nvPr>
            <p:ph idx="1"/>
          </p:nvPr>
        </p:nvPicPr>
        <p:blipFill>
          <a:blip r:embed="rId3"/>
          <a:srcRect/>
          <a:stretch/>
        </p:blipFill>
        <p:spPr>
          <a:xfrm>
            <a:off x="1295400" y="730176"/>
            <a:ext cx="9601199" cy="6119357"/>
          </a:xfrm>
        </p:spPr>
      </p:pic>
      <p:sp>
        <p:nvSpPr>
          <p:cNvPr id="5" name="Freeform 4">
            <a:extLst>
              <a:ext uri="{FF2B5EF4-FFF2-40B4-BE49-F238E27FC236}">
                <a16:creationId xmlns:a16="http://schemas.microsoft.com/office/drawing/2014/main" id="{6E6CE0DA-C87F-8A48-994A-D3F2C4074000}"/>
              </a:ext>
            </a:extLst>
          </p:cNvPr>
          <p:cNvSpPr/>
          <p:nvPr/>
        </p:nvSpPr>
        <p:spPr>
          <a:xfrm>
            <a:off x="5200829" y="2553363"/>
            <a:ext cx="5159485" cy="1028393"/>
          </a:xfrm>
          <a:custGeom>
            <a:avLst/>
            <a:gdLst>
              <a:gd name="connsiteX0" fmla="*/ 38683 w 5159485"/>
              <a:gd name="connsiteY0" fmla="*/ 967077 h 1028393"/>
              <a:gd name="connsiteX1" fmla="*/ 715339 w 5159485"/>
              <a:gd name="connsiteY1" fmla="*/ 1012797 h 1028393"/>
              <a:gd name="connsiteX2" fmla="*/ 2214955 w 5159485"/>
              <a:gd name="connsiteY2" fmla="*/ 1003653 h 1028393"/>
              <a:gd name="connsiteX3" fmla="*/ 3037915 w 5159485"/>
              <a:gd name="connsiteY3" fmla="*/ 738477 h 1028393"/>
              <a:gd name="connsiteX4" fmla="*/ 3586555 w 5159485"/>
              <a:gd name="connsiteY4" fmla="*/ 720189 h 1028393"/>
              <a:gd name="connsiteX5" fmla="*/ 4775275 w 5159485"/>
              <a:gd name="connsiteY5" fmla="*/ 967077 h 1028393"/>
              <a:gd name="connsiteX6" fmla="*/ 5159323 w 5159485"/>
              <a:gd name="connsiteY6" fmla="*/ 583029 h 1028393"/>
              <a:gd name="connsiteX7" fmla="*/ 4811851 w 5159485"/>
              <a:gd name="connsiteY7" fmla="*/ 144117 h 1028393"/>
              <a:gd name="connsiteX8" fmla="*/ 4034611 w 5159485"/>
              <a:gd name="connsiteY8" fmla="*/ 317853 h 1028393"/>
              <a:gd name="connsiteX9" fmla="*/ 3559123 w 5159485"/>
              <a:gd name="connsiteY9" fmla="*/ 153261 h 1028393"/>
              <a:gd name="connsiteX10" fmla="*/ 2342971 w 5159485"/>
              <a:gd name="connsiteY10" fmla="*/ 16101 h 1028393"/>
              <a:gd name="connsiteX11" fmla="*/ 1803475 w 5159485"/>
              <a:gd name="connsiteY11" fmla="*/ 546453 h 1028393"/>
              <a:gd name="connsiteX12" fmla="*/ 38683 w 5159485"/>
              <a:gd name="connsiteY12" fmla="*/ 967077 h 102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9485" h="1028393">
                <a:moveTo>
                  <a:pt x="38683" y="967077"/>
                </a:moveTo>
                <a:cubicBezTo>
                  <a:pt x="-142673" y="1044801"/>
                  <a:pt x="352627" y="1006701"/>
                  <a:pt x="715339" y="1012797"/>
                </a:cubicBezTo>
                <a:cubicBezTo>
                  <a:pt x="1078051" y="1018893"/>
                  <a:pt x="1827859" y="1049373"/>
                  <a:pt x="2214955" y="1003653"/>
                </a:cubicBezTo>
                <a:cubicBezTo>
                  <a:pt x="2602051" y="957933"/>
                  <a:pt x="2809315" y="785721"/>
                  <a:pt x="3037915" y="738477"/>
                </a:cubicBezTo>
                <a:cubicBezTo>
                  <a:pt x="3266515" y="691233"/>
                  <a:pt x="3296995" y="682089"/>
                  <a:pt x="3586555" y="720189"/>
                </a:cubicBezTo>
                <a:cubicBezTo>
                  <a:pt x="3876115" y="758289"/>
                  <a:pt x="4513147" y="989937"/>
                  <a:pt x="4775275" y="967077"/>
                </a:cubicBezTo>
                <a:cubicBezTo>
                  <a:pt x="5037403" y="944217"/>
                  <a:pt x="5153227" y="720189"/>
                  <a:pt x="5159323" y="583029"/>
                </a:cubicBezTo>
                <a:cubicBezTo>
                  <a:pt x="5165419" y="445869"/>
                  <a:pt x="4999303" y="188313"/>
                  <a:pt x="4811851" y="144117"/>
                </a:cubicBezTo>
                <a:cubicBezTo>
                  <a:pt x="4624399" y="99921"/>
                  <a:pt x="4243399" y="316329"/>
                  <a:pt x="4034611" y="317853"/>
                </a:cubicBezTo>
                <a:cubicBezTo>
                  <a:pt x="3825823" y="319377"/>
                  <a:pt x="3841063" y="203553"/>
                  <a:pt x="3559123" y="153261"/>
                </a:cubicBezTo>
                <a:cubicBezTo>
                  <a:pt x="3277183" y="102969"/>
                  <a:pt x="2635579" y="-49431"/>
                  <a:pt x="2342971" y="16101"/>
                </a:cubicBezTo>
                <a:cubicBezTo>
                  <a:pt x="2050363" y="81633"/>
                  <a:pt x="2193619" y="387957"/>
                  <a:pt x="1803475" y="546453"/>
                </a:cubicBezTo>
                <a:cubicBezTo>
                  <a:pt x="1413331" y="704949"/>
                  <a:pt x="220039" y="889353"/>
                  <a:pt x="38683" y="967077"/>
                </a:cubicBezTo>
                <a:close/>
              </a:path>
            </a:pathLst>
          </a:custGeom>
          <a:solidFill>
            <a:srgbClr val="0070C0">
              <a:alpha val="14902"/>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5663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4FE5-920A-2C43-9CC5-665F781E769C}"/>
              </a:ext>
            </a:extLst>
          </p:cNvPr>
          <p:cNvSpPr>
            <a:spLocks noGrp="1"/>
          </p:cNvSpPr>
          <p:nvPr>
            <p:ph type="title"/>
          </p:nvPr>
        </p:nvSpPr>
        <p:spPr>
          <a:xfrm>
            <a:off x="745067" y="0"/>
            <a:ext cx="9601200" cy="1485900"/>
          </a:xfrm>
        </p:spPr>
        <p:txBody>
          <a:bodyPr/>
          <a:lstStyle/>
          <a:p>
            <a:r>
              <a:rPr lang="en-US" dirty="0"/>
              <a:t>German - </a:t>
            </a:r>
            <a:r>
              <a:rPr lang="en-US" cap="small" dirty="0"/>
              <a:t>Perfect</a:t>
            </a:r>
            <a:r>
              <a:rPr lang="en-US" dirty="0"/>
              <a:t> and </a:t>
            </a:r>
            <a:r>
              <a:rPr lang="en-US" cap="small" dirty="0"/>
              <a:t>Past</a:t>
            </a:r>
            <a:endParaRPr lang="en-US" dirty="0"/>
          </a:p>
        </p:txBody>
      </p:sp>
      <p:pic>
        <p:nvPicPr>
          <p:cNvPr id="7" name="Content Placeholder 6">
            <a:extLst>
              <a:ext uri="{FF2B5EF4-FFF2-40B4-BE49-F238E27FC236}">
                <a16:creationId xmlns:a16="http://schemas.microsoft.com/office/drawing/2014/main" id="{4D1F71A1-C52C-004F-ACAF-C2721A164E77}"/>
              </a:ext>
            </a:extLst>
          </p:cNvPr>
          <p:cNvPicPr>
            <a:picLocks noGrp="1" noChangeAspect="1"/>
          </p:cNvPicPr>
          <p:nvPr>
            <p:ph idx="1"/>
          </p:nvPr>
        </p:nvPicPr>
        <p:blipFill>
          <a:blip r:embed="rId3"/>
          <a:srcRect/>
          <a:stretch/>
        </p:blipFill>
        <p:spPr>
          <a:xfrm>
            <a:off x="1352094" y="730176"/>
            <a:ext cx="9487810" cy="6119357"/>
          </a:xfrm>
        </p:spPr>
      </p:pic>
      <p:sp>
        <p:nvSpPr>
          <p:cNvPr id="5" name="Freeform 4">
            <a:extLst>
              <a:ext uri="{FF2B5EF4-FFF2-40B4-BE49-F238E27FC236}">
                <a16:creationId xmlns:a16="http://schemas.microsoft.com/office/drawing/2014/main" id="{8E4B7D83-4709-7142-B3BB-C62FEF4D3BFF}"/>
              </a:ext>
            </a:extLst>
          </p:cNvPr>
          <p:cNvSpPr/>
          <p:nvPr/>
        </p:nvSpPr>
        <p:spPr>
          <a:xfrm>
            <a:off x="6912865" y="2615184"/>
            <a:ext cx="3433402" cy="1005839"/>
          </a:xfrm>
          <a:custGeom>
            <a:avLst/>
            <a:gdLst>
              <a:gd name="connsiteX0" fmla="*/ 248279 w 3350897"/>
              <a:gd name="connsiteY0" fmla="*/ 870523 h 923234"/>
              <a:gd name="connsiteX1" fmla="*/ 2936615 w 3350897"/>
              <a:gd name="connsiteY1" fmla="*/ 897955 h 923234"/>
              <a:gd name="connsiteX2" fmla="*/ 3348095 w 3350897"/>
              <a:gd name="connsiteY2" fmla="*/ 504763 h 923234"/>
              <a:gd name="connsiteX3" fmla="*/ 3018911 w 3350897"/>
              <a:gd name="connsiteY3" fmla="*/ 65851 h 923234"/>
              <a:gd name="connsiteX4" fmla="*/ 1747895 w 3350897"/>
              <a:gd name="connsiteY4" fmla="*/ 47563 h 923234"/>
              <a:gd name="connsiteX5" fmla="*/ 687191 w 3350897"/>
              <a:gd name="connsiteY5" fmla="*/ 504763 h 923234"/>
              <a:gd name="connsiteX6" fmla="*/ 165983 w 3350897"/>
              <a:gd name="connsiteY6" fmla="*/ 760795 h 923234"/>
              <a:gd name="connsiteX7" fmla="*/ 248279 w 3350897"/>
              <a:gd name="connsiteY7" fmla="*/ 870523 h 92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0897" h="923234">
                <a:moveTo>
                  <a:pt x="248279" y="870523"/>
                </a:moveTo>
                <a:cubicBezTo>
                  <a:pt x="710051" y="893383"/>
                  <a:pt x="2419979" y="958915"/>
                  <a:pt x="2936615" y="897955"/>
                </a:cubicBezTo>
                <a:cubicBezTo>
                  <a:pt x="3453251" y="836995"/>
                  <a:pt x="3334379" y="643447"/>
                  <a:pt x="3348095" y="504763"/>
                </a:cubicBezTo>
                <a:cubicBezTo>
                  <a:pt x="3361811" y="366079"/>
                  <a:pt x="3285611" y="142051"/>
                  <a:pt x="3018911" y="65851"/>
                </a:cubicBezTo>
                <a:cubicBezTo>
                  <a:pt x="2752211" y="-10349"/>
                  <a:pt x="2136515" y="-25589"/>
                  <a:pt x="1747895" y="47563"/>
                </a:cubicBezTo>
                <a:cubicBezTo>
                  <a:pt x="1359275" y="120715"/>
                  <a:pt x="950843" y="385891"/>
                  <a:pt x="687191" y="504763"/>
                </a:cubicBezTo>
                <a:cubicBezTo>
                  <a:pt x="423539" y="623635"/>
                  <a:pt x="234563" y="701359"/>
                  <a:pt x="165983" y="760795"/>
                </a:cubicBezTo>
                <a:cubicBezTo>
                  <a:pt x="97403" y="820231"/>
                  <a:pt x="-213493" y="847663"/>
                  <a:pt x="248279" y="870523"/>
                </a:cubicBezTo>
                <a:close/>
              </a:path>
            </a:pathLst>
          </a:custGeom>
          <a:solidFill>
            <a:srgbClr val="0070C0">
              <a:alpha val="14902"/>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1CDDCD6F-EC66-E744-A8F1-0AA542CC8DD7}"/>
              </a:ext>
            </a:extLst>
          </p:cNvPr>
          <p:cNvSpPr/>
          <p:nvPr/>
        </p:nvSpPr>
        <p:spPr>
          <a:xfrm>
            <a:off x="4805323" y="3472046"/>
            <a:ext cx="1078823" cy="535919"/>
          </a:xfrm>
          <a:custGeom>
            <a:avLst/>
            <a:gdLst>
              <a:gd name="connsiteX0" fmla="*/ 4421 w 1078823"/>
              <a:gd name="connsiteY0" fmla="*/ 523882 h 535919"/>
              <a:gd name="connsiteX1" fmla="*/ 671933 w 1078823"/>
              <a:gd name="connsiteY1" fmla="*/ 359290 h 535919"/>
              <a:gd name="connsiteX2" fmla="*/ 1074269 w 1078823"/>
              <a:gd name="connsiteY2" fmla="*/ 84970 h 535919"/>
              <a:gd name="connsiteX3" fmla="*/ 415901 w 1078823"/>
              <a:gd name="connsiteY3" fmla="*/ 30106 h 535919"/>
              <a:gd name="connsiteX4" fmla="*/ 4421 w 1078823"/>
              <a:gd name="connsiteY4" fmla="*/ 523882 h 53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823" h="535919">
                <a:moveTo>
                  <a:pt x="4421" y="523882"/>
                </a:moveTo>
                <a:cubicBezTo>
                  <a:pt x="47093" y="578746"/>
                  <a:pt x="493625" y="432442"/>
                  <a:pt x="671933" y="359290"/>
                </a:cubicBezTo>
                <a:cubicBezTo>
                  <a:pt x="850241" y="286138"/>
                  <a:pt x="1116941" y="139834"/>
                  <a:pt x="1074269" y="84970"/>
                </a:cubicBezTo>
                <a:cubicBezTo>
                  <a:pt x="1031597" y="30106"/>
                  <a:pt x="594209" y="-41522"/>
                  <a:pt x="415901" y="30106"/>
                </a:cubicBezTo>
                <a:cubicBezTo>
                  <a:pt x="237593" y="101734"/>
                  <a:pt x="-38251" y="469018"/>
                  <a:pt x="4421" y="523882"/>
                </a:cubicBezTo>
                <a:close/>
              </a:path>
            </a:pathLst>
          </a:custGeom>
          <a:solidFill>
            <a:srgbClr val="00B050">
              <a:alpha val="14902"/>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98C08C2A-A77B-E442-A9C8-32A34C933290}"/>
              </a:ext>
            </a:extLst>
          </p:cNvPr>
          <p:cNvCxnSpPr/>
          <p:nvPr/>
        </p:nvCxnSpPr>
        <p:spPr>
          <a:xfrm>
            <a:off x="5884146" y="2310062"/>
            <a:ext cx="0" cy="914400"/>
          </a:xfrm>
          <a:prstGeom prst="straightConnector1">
            <a:avLst/>
          </a:prstGeom>
          <a:ln>
            <a:solidFill>
              <a:srgbClr val="00B050"/>
            </a:solidFill>
            <a:headEnd type="none" w="med" len="med"/>
            <a:tailEnd type="arrow" w="med" len="med"/>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672385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B3A6-FC60-994D-AED5-FB828210CCDC}"/>
              </a:ext>
            </a:extLst>
          </p:cNvPr>
          <p:cNvSpPr>
            <a:spLocks noGrp="1"/>
          </p:cNvSpPr>
          <p:nvPr>
            <p:ph type="title"/>
          </p:nvPr>
        </p:nvSpPr>
        <p:spPr/>
        <p:txBody>
          <a:bodyPr/>
          <a:lstStyle/>
          <a:p>
            <a:r>
              <a:rPr lang="en-US" dirty="0"/>
              <a:t>Roadmap</a:t>
            </a:r>
          </a:p>
        </p:txBody>
      </p:sp>
      <p:sp>
        <p:nvSpPr>
          <p:cNvPr id="3" name="Content Placeholder 2">
            <a:extLst>
              <a:ext uri="{FF2B5EF4-FFF2-40B4-BE49-F238E27FC236}">
                <a16:creationId xmlns:a16="http://schemas.microsoft.com/office/drawing/2014/main" id="{A66319FA-97DF-B340-B08C-74A0B35C90C9}"/>
              </a:ext>
            </a:extLst>
          </p:cNvPr>
          <p:cNvSpPr>
            <a:spLocks noGrp="1"/>
          </p:cNvSpPr>
          <p:nvPr>
            <p:ph idx="1"/>
          </p:nvPr>
        </p:nvSpPr>
        <p:spPr/>
        <p:txBody>
          <a:bodyPr/>
          <a:lstStyle/>
          <a:p>
            <a:r>
              <a:rPr lang="en-US" dirty="0"/>
              <a:t>1. Introduction &amp; Research Questions: The semantics of the Perfect, its competition with the Past, and its crosslinguistic variation.</a:t>
            </a:r>
          </a:p>
          <a:p>
            <a:r>
              <a:rPr lang="en-US" dirty="0"/>
              <a:t>2. Methods: Translation Mining and </a:t>
            </a:r>
            <a:r>
              <a:rPr lang="en-US" i="1" dirty="0" err="1"/>
              <a:t>L’étranger</a:t>
            </a:r>
            <a:r>
              <a:rPr lang="en-US" dirty="0"/>
              <a:t>: subset relation across languages.</a:t>
            </a:r>
          </a:p>
          <a:p>
            <a:r>
              <a:rPr lang="en-US" dirty="0"/>
              <a:t>3. Testing for the reliability and granularity of parallel-corpora methods.</a:t>
            </a:r>
          </a:p>
          <a:p>
            <a:r>
              <a:rPr lang="en-US" dirty="0"/>
              <a:t>4. A case study: the </a:t>
            </a:r>
            <a:r>
              <a:rPr lang="en-US" i="1" dirty="0"/>
              <a:t>Present Perfect puzzle </a:t>
            </a:r>
            <a:r>
              <a:rPr lang="en-US" dirty="0"/>
              <a:t>in English and Spanish (and Dutch) through an acceptability judgment task.</a:t>
            </a:r>
          </a:p>
          <a:p>
            <a:r>
              <a:rPr lang="en-US" dirty="0"/>
              <a:t>5. General conclusion (</a:t>
            </a:r>
            <a:r>
              <a:rPr lang="en-US" dirty="0" err="1"/>
              <a:t>tl;dr</a:t>
            </a:r>
            <a:r>
              <a:rPr lang="en-US" dirty="0"/>
              <a:t>): triangulate your data for better generalizations and wider empirical coverage.</a:t>
            </a:r>
          </a:p>
        </p:txBody>
      </p:sp>
    </p:spTree>
    <p:extLst>
      <p:ext uri="{BB962C8B-B14F-4D97-AF65-F5344CB8AC3E}">
        <p14:creationId xmlns:p14="http://schemas.microsoft.com/office/powerpoint/2010/main" val="42682928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4FE5-920A-2C43-9CC5-665F781E769C}"/>
              </a:ext>
            </a:extLst>
          </p:cNvPr>
          <p:cNvSpPr>
            <a:spLocks noGrp="1"/>
          </p:cNvSpPr>
          <p:nvPr>
            <p:ph type="title"/>
          </p:nvPr>
        </p:nvSpPr>
        <p:spPr/>
        <p:txBody>
          <a:bodyPr/>
          <a:lstStyle/>
          <a:p>
            <a:r>
              <a:rPr lang="en-US" dirty="0"/>
              <a:t>French &gt; German: state verbs (in a narrative sequence)</a:t>
            </a:r>
            <a:endParaRPr lang="en-US" cap="small" dirty="0"/>
          </a:p>
        </p:txBody>
      </p:sp>
      <p:sp>
        <p:nvSpPr>
          <p:cNvPr id="4" name="Content Placeholder 3">
            <a:extLst>
              <a:ext uri="{FF2B5EF4-FFF2-40B4-BE49-F238E27FC236}">
                <a16:creationId xmlns:a16="http://schemas.microsoft.com/office/drawing/2014/main" id="{12E22A74-1358-1D41-A550-70FF214C41F5}"/>
              </a:ext>
            </a:extLst>
          </p:cNvPr>
          <p:cNvSpPr>
            <a:spLocks noGrp="1"/>
          </p:cNvSpPr>
          <p:nvPr>
            <p:ph idx="1"/>
          </p:nvPr>
        </p:nvSpPr>
        <p:spPr/>
        <p:txBody>
          <a:bodyPr/>
          <a:lstStyle/>
          <a:p>
            <a:r>
              <a:rPr lang="en-US" dirty="0"/>
              <a:t>Lexical semantics drive the distinction between French and German.</a:t>
            </a:r>
          </a:p>
          <a:p>
            <a:r>
              <a:rPr lang="en-US" dirty="0"/>
              <a:t>All languages but French require a </a:t>
            </a:r>
            <a:r>
              <a:rPr lang="en-US" cap="small" dirty="0"/>
              <a:t>past </a:t>
            </a:r>
            <a:r>
              <a:rPr lang="en-US" dirty="0"/>
              <a:t>tense form with states in a narration.</a:t>
            </a:r>
          </a:p>
          <a:p>
            <a:pPr marL="0" indent="0">
              <a:buNone/>
            </a:pPr>
            <a:endParaRPr lang="en-US" dirty="0"/>
          </a:p>
          <a:p>
            <a:pPr marL="0" indent="0">
              <a:buNone/>
            </a:pPr>
            <a:endParaRPr lang="en-US" dirty="0"/>
          </a:p>
        </p:txBody>
      </p:sp>
      <p:graphicFrame>
        <p:nvGraphicFramePr>
          <p:cNvPr id="5" name="Table 12">
            <a:extLst>
              <a:ext uri="{FF2B5EF4-FFF2-40B4-BE49-F238E27FC236}">
                <a16:creationId xmlns:a16="http://schemas.microsoft.com/office/drawing/2014/main" id="{8F2E80E7-9A06-414C-98BB-F1F8AEA81368}"/>
              </a:ext>
            </a:extLst>
          </p:cNvPr>
          <p:cNvGraphicFramePr>
            <a:graphicFrameLocks noGrp="1"/>
          </p:cNvGraphicFramePr>
          <p:nvPr>
            <p:extLst>
              <p:ext uri="{D42A27DB-BD31-4B8C-83A1-F6EECF244321}">
                <p14:modId xmlns:p14="http://schemas.microsoft.com/office/powerpoint/2010/main" val="3659355429"/>
              </p:ext>
            </p:extLst>
          </p:nvPr>
        </p:nvGraphicFramePr>
        <p:xfrm>
          <a:off x="1820779" y="3302444"/>
          <a:ext cx="8127999" cy="1854200"/>
        </p:xfrm>
        <a:graphic>
          <a:graphicData uri="http://schemas.openxmlformats.org/drawingml/2006/table">
            <a:tbl>
              <a:tblPr firstRow="1" bandRow="1">
                <a:tableStyleId>{2D5ABB26-0587-4C30-8999-92F81FD0307C}</a:tableStyleId>
              </a:tblPr>
              <a:tblGrid>
                <a:gridCol w="553453">
                  <a:extLst>
                    <a:ext uri="{9D8B030D-6E8A-4147-A177-3AD203B41FA5}">
                      <a16:colId xmlns:a16="http://schemas.microsoft.com/office/drawing/2014/main" val="1718756138"/>
                    </a:ext>
                  </a:extLst>
                </a:gridCol>
                <a:gridCol w="4865213">
                  <a:extLst>
                    <a:ext uri="{9D8B030D-6E8A-4147-A177-3AD203B41FA5}">
                      <a16:colId xmlns:a16="http://schemas.microsoft.com/office/drawing/2014/main" val="1765049344"/>
                    </a:ext>
                  </a:extLst>
                </a:gridCol>
                <a:gridCol w="2709333">
                  <a:extLst>
                    <a:ext uri="{9D8B030D-6E8A-4147-A177-3AD203B41FA5}">
                      <a16:colId xmlns:a16="http://schemas.microsoft.com/office/drawing/2014/main" val="1542565101"/>
                    </a:ext>
                  </a:extLst>
                </a:gridCol>
              </a:tblGrid>
              <a:tr h="370840">
                <a:tc>
                  <a:txBody>
                    <a:bodyPr/>
                    <a:lstStyle/>
                    <a:p>
                      <a:r>
                        <a:rPr lang="en-US" dirty="0"/>
                        <a:t>a.</a:t>
                      </a:r>
                    </a:p>
                  </a:txBody>
                  <a:tcPr/>
                </a:tc>
                <a:tc>
                  <a:txBody>
                    <a:bodyPr/>
                    <a:lstStyle/>
                    <a:p>
                      <a:r>
                        <a:rPr lang="en-US" dirty="0"/>
                        <a:t>J’ </a:t>
                      </a:r>
                      <a:r>
                        <a:rPr lang="en-US" dirty="0">
                          <a:solidFill>
                            <a:srgbClr val="0070C0"/>
                          </a:solidFill>
                        </a:rPr>
                        <a:t>ai voulu </a:t>
                      </a:r>
                      <a:r>
                        <a:rPr lang="en-US" dirty="0" err="1">
                          <a:solidFill>
                            <a:schemeClr val="tx1"/>
                          </a:solidFill>
                        </a:rPr>
                        <a:t>voir</a:t>
                      </a:r>
                      <a:r>
                        <a:rPr lang="en-US" dirty="0">
                          <a:solidFill>
                            <a:schemeClr val="tx1"/>
                          </a:solidFill>
                        </a:rPr>
                        <a:t> </a:t>
                      </a:r>
                      <a:r>
                        <a:rPr lang="en-US" dirty="0" err="1">
                          <a:solidFill>
                            <a:schemeClr val="tx1"/>
                          </a:solidFill>
                        </a:rPr>
                        <a:t>maman</a:t>
                      </a:r>
                      <a:r>
                        <a:rPr lang="en-US" dirty="0">
                          <a:solidFill>
                            <a:schemeClr val="tx1"/>
                          </a:solidFill>
                        </a:rPr>
                        <a:t> tout de suite.</a:t>
                      </a:r>
                      <a:endParaRPr lang="en-US" dirty="0">
                        <a:solidFill>
                          <a:srgbClr val="0070C0"/>
                        </a:solidFill>
                      </a:endParaRPr>
                    </a:p>
                  </a:txBody>
                  <a:tcPr/>
                </a:tc>
                <a:tc>
                  <a:txBody>
                    <a:bodyPr/>
                    <a:lstStyle/>
                    <a:p>
                      <a:r>
                        <a:rPr lang="en-US" dirty="0"/>
                        <a:t>[French]</a:t>
                      </a:r>
                    </a:p>
                  </a:txBody>
                  <a:tcPr/>
                </a:tc>
                <a:extLst>
                  <a:ext uri="{0D108BD9-81ED-4DB2-BD59-A6C34878D82A}">
                    <a16:rowId xmlns:a16="http://schemas.microsoft.com/office/drawing/2014/main" val="3803443238"/>
                  </a:ext>
                </a:extLst>
              </a:tr>
              <a:tr h="370840">
                <a:tc>
                  <a:txBody>
                    <a:bodyPr/>
                    <a:lstStyle/>
                    <a:p>
                      <a:r>
                        <a:rPr lang="en-US" dirty="0"/>
                        <a:t>b.</a:t>
                      </a:r>
                    </a:p>
                  </a:txBody>
                  <a:tcPr/>
                </a:tc>
                <a:tc>
                  <a:txBody>
                    <a:bodyPr/>
                    <a:lstStyle/>
                    <a:p>
                      <a:r>
                        <a:rPr lang="en-US" dirty="0"/>
                        <a:t>Ich </a:t>
                      </a:r>
                      <a:r>
                        <a:rPr lang="en-US" dirty="0" err="1">
                          <a:solidFill>
                            <a:srgbClr val="00B050"/>
                          </a:solidFill>
                        </a:rPr>
                        <a:t>wollte</a:t>
                      </a:r>
                      <a:r>
                        <a:rPr lang="en-US" dirty="0"/>
                        <a:t> </a:t>
                      </a:r>
                      <a:r>
                        <a:rPr lang="en-US" dirty="0" err="1"/>
                        <a:t>sofort</a:t>
                      </a:r>
                      <a:r>
                        <a:rPr lang="en-US" dirty="0"/>
                        <a:t> </a:t>
                      </a:r>
                      <a:r>
                        <a:rPr lang="en-US" dirty="0" err="1"/>
                        <a:t>zu</a:t>
                      </a:r>
                      <a:r>
                        <a:rPr lang="en-US" dirty="0"/>
                        <a:t> Mama.</a:t>
                      </a:r>
                    </a:p>
                  </a:txBody>
                  <a:tcPr/>
                </a:tc>
                <a:tc>
                  <a:txBody>
                    <a:bodyPr/>
                    <a:lstStyle/>
                    <a:p>
                      <a:r>
                        <a:rPr lang="en-US" dirty="0"/>
                        <a:t>[German]</a:t>
                      </a:r>
                    </a:p>
                  </a:txBody>
                  <a:tcPr/>
                </a:tc>
                <a:extLst>
                  <a:ext uri="{0D108BD9-81ED-4DB2-BD59-A6C34878D82A}">
                    <a16:rowId xmlns:a16="http://schemas.microsoft.com/office/drawing/2014/main" val="603844098"/>
                  </a:ext>
                </a:extLst>
              </a:tr>
              <a:tr h="370840">
                <a:tc>
                  <a:txBody>
                    <a:bodyPr/>
                    <a:lstStyle/>
                    <a:p>
                      <a:r>
                        <a:rPr lang="en-US" dirty="0"/>
                        <a:t>c.</a:t>
                      </a:r>
                    </a:p>
                  </a:txBody>
                  <a:tcPr/>
                </a:tc>
                <a:tc>
                  <a:txBody>
                    <a:bodyPr/>
                    <a:lstStyle/>
                    <a:p>
                      <a:r>
                        <a:rPr lang="en-US" dirty="0" err="1"/>
                        <a:t>Ik</a:t>
                      </a:r>
                      <a:r>
                        <a:rPr lang="en-US" dirty="0"/>
                        <a:t> </a:t>
                      </a:r>
                      <a:r>
                        <a:rPr lang="en-US" dirty="0" err="1">
                          <a:solidFill>
                            <a:srgbClr val="00B050"/>
                          </a:solidFill>
                        </a:rPr>
                        <a:t>wilde</a:t>
                      </a:r>
                      <a:r>
                        <a:rPr lang="en-US" dirty="0"/>
                        <a:t> </a:t>
                      </a:r>
                      <a:r>
                        <a:rPr lang="en-US" dirty="0" err="1"/>
                        <a:t>moeder</a:t>
                      </a:r>
                      <a:r>
                        <a:rPr lang="en-US" dirty="0"/>
                        <a:t> </a:t>
                      </a:r>
                      <a:r>
                        <a:rPr lang="en-US" dirty="0" err="1"/>
                        <a:t>meteen</a:t>
                      </a:r>
                      <a:r>
                        <a:rPr lang="en-US" dirty="0"/>
                        <a:t> </a:t>
                      </a:r>
                      <a:r>
                        <a:rPr lang="en-US" dirty="0" err="1"/>
                        <a:t>zien</a:t>
                      </a:r>
                      <a:r>
                        <a:rPr lang="en-US" dirty="0"/>
                        <a:t>.</a:t>
                      </a:r>
                    </a:p>
                  </a:txBody>
                  <a:tcPr/>
                </a:tc>
                <a:tc>
                  <a:txBody>
                    <a:bodyPr/>
                    <a:lstStyle/>
                    <a:p>
                      <a:r>
                        <a:rPr lang="en-US" dirty="0"/>
                        <a:t>[Dutch]</a:t>
                      </a:r>
                    </a:p>
                  </a:txBody>
                  <a:tcPr/>
                </a:tc>
                <a:extLst>
                  <a:ext uri="{0D108BD9-81ED-4DB2-BD59-A6C34878D82A}">
                    <a16:rowId xmlns:a16="http://schemas.microsoft.com/office/drawing/2014/main" val="4204095035"/>
                  </a:ext>
                </a:extLst>
              </a:tr>
              <a:tr h="370840">
                <a:tc>
                  <a:txBody>
                    <a:bodyPr/>
                    <a:lstStyle/>
                    <a:p>
                      <a:r>
                        <a:rPr lang="en-US" dirty="0"/>
                        <a:t>d.</a:t>
                      </a:r>
                    </a:p>
                  </a:txBody>
                  <a:tcPr/>
                </a:tc>
                <a:tc>
                  <a:txBody>
                    <a:bodyPr/>
                    <a:lstStyle/>
                    <a:p>
                      <a:r>
                        <a:rPr lang="en-US" dirty="0" err="1"/>
                        <a:t>Yo</a:t>
                      </a:r>
                      <a:r>
                        <a:rPr lang="en-US" dirty="0"/>
                        <a:t> </a:t>
                      </a:r>
                      <a:r>
                        <a:rPr lang="en-US" dirty="0" err="1">
                          <a:solidFill>
                            <a:schemeClr val="accent6">
                              <a:lumMod val="75000"/>
                            </a:schemeClr>
                          </a:solidFill>
                        </a:rPr>
                        <a:t>quería</a:t>
                      </a:r>
                      <a:r>
                        <a:rPr lang="en-US" dirty="0"/>
                        <a:t> </a:t>
                      </a:r>
                      <a:r>
                        <a:rPr lang="en-US" dirty="0" err="1"/>
                        <a:t>ver</a:t>
                      </a:r>
                      <a:r>
                        <a:rPr lang="en-US" dirty="0"/>
                        <a:t> a </a:t>
                      </a:r>
                      <a:r>
                        <a:rPr lang="en-US" dirty="0" err="1"/>
                        <a:t>mamá</a:t>
                      </a:r>
                      <a:r>
                        <a:rPr lang="en-US" dirty="0"/>
                        <a:t> </a:t>
                      </a:r>
                      <a:r>
                        <a:rPr lang="en-US" dirty="0" err="1"/>
                        <a:t>inmediatamente</a:t>
                      </a:r>
                      <a:r>
                        <a:rPr lang="en-US" dirty="0"/>
                        <a:t>.</a:t>
                      </a:r>
                    </a:p>
                  </a:txBody>
                  <a:tcPr/>
                </a:tc>
                <a:tc>
                  <a:txBody>
                    <a:bodyPr/>
                    <a:lstStyle/>
                    <a:p>
                      <a:r>
                        <a:rPr lang="en-US" dirty="0"/>
                        <a:t>[Spanish]</a:t>
                      </a:r>
                    </a:p>
                  </a:txBody>
                  <a:tcPr/>
                </a:tc>
                <a:extLst>
                  <a:ext uri="{0D108BD9-81ED-4DB2-BD59-A6C34878D82A}">
                    <a16:rowId xmlns:a16="http://schemas.microsoft.com/office/drawing/2014/main" val="2060639123"/>
                  </a:ext>
                </a:extLst>
              </a:tr>
              <a:tr h="370840">
                <a:tc>
                  <a:txBody>
                    <a:bodyPr/>
                    <a:lstStyle/>
                    <a:p>
                      <a:r>
                        <a:rPr lang="en-US" dirty="0"/>
                        <a:t>e.</a:t>
                      </a:r>
                    </a:p>
                  </a:txBody>
                  <a:tcPr/>
                </a:tc>
                <a:tc>
                  <a:txBody>
                    <a:bodyPr/>
                    <a:lstStyle/>
                    <a:p>
                      <a:r>
                        <a:rPr lang="en-US" dirty="0"/>
                        <a:t>I </a:t>
                      </a:r>
                      <a:r>
                        <a:rPr lang="en-US" dirty="0">
                          <a:solidFill>
                            <a:srgbClr val="00B050"/>
                          </a:solidFill>
                        </a:rPr>
                        <a:t>wanted</a:t>
                      </a:r>
                      <a:r>
                        <a:rPr lang="en-US" dirty="0"/>
                        <a:t> to see mother straight away.</a:t>
                      </a:r>
                    </a:p>
                  </a:txBody>
                  <a:tcPr/>
                </a:tc>
                <a:tc>
                  <a:txBody>
                    <a:bodyPr/>
                    <a:lstStyle/>
                    <a:p>
                      <a:r>
                        <a:rPr lang="en-US" dirty="0"/>
                        <a:t>[English]</a:t>
                      </a:r>
                    </a:p>
                  </a:txBody>
                  <a:tcPr/>
                </a:tc>
                <a:extLst>
                  <a:ext uri="{0D108BD9-81ED-4DB2-BD59-A6C34878D82A}">
                    <a16:rowId xmlns:a16="http://schemas.microsoft.com/office/drawing/2014/main" val="1992124539"/>
                  </a:ext>
                </a:extLst>
              </a:tr>
            </a:tbl>
          </a:graphicData>
        </a:graphic>
      </p:graphicFrame>
    </p:spTree>
    <p:extLst>
      <p:ext uri="{BB962C8B-B14F-4D97-AF65-F5344CB8AC3E}">
        <p14:creationId xmlns:p14="http://schemas.microsoft.com/office/powerpoint/2010/main" val="2240164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4FE5-920A-2C43-9CC5-665F781E769C}"/>
              </a:ext>
            </a:extLst>
          </p:cNvPr>
          <p:cNvSpPr>
            <a:spLocks noGrp="1"/>
          </p:cNvSpPr>
          <p:nvPr>
            <p:ph type="title"/>
          </p:nvPr>
        </p:nvSpPr>
        <p:spPr>
          <a:xfrm>
            <a:off x="745067" y="0"/>
            <a:ext cx="9601200" cy="1485900"/>
          </a:xfrm>
        </p:spPr>
        <p:txBody>
          <a:bodyPr/>
          <a:lstStyle/>
          <a:p>
            <a:r>
              <a:rPr lang="en-US" dirty="0"/>
              <a:t>German - </a:t>
            </a:r>
            <a:r>
              <a:rPr lang="en-US" cap="small" dirty="0"/>
              <a:t>Perfect</a:t>
            </a:r>
            <a:r>
              <a:rPr lang="en-US" dirty="0"/>
              <a:t> and </a:t>
            </a:r>
            <a:r>
              <a:rPr lang="en-US" cap="small" dirty="0"/>
              <a:t>Past</a:t>
            </a:r>
            <a:endParaRPr lang="en-US" dirty="0"/>
          </a:p>
        </p:txBody>
      </p:sp>
      <p:pic>
        <p:nvPicPr>
          <p:cNvPr id="7" name="Content Placeholder 6">
            <a:extLst>
              <a:ext uri="{FF2B5EF4-FFF2-40B4-BE49-F238E27FC236}">
                <a16:creationId xmlns:a16="http://schemas.microsoft.com/office/drawing/2014/main" id="{4D1F71A1-C52C-004F-ACAF-C2721A164E77}"/>
              </a:ext>
            </a:extLst>
          </p:cNvPr>
          <p:cNvPicPr>
            <a:picLocks noGrp="1" noChangeAspect="1"/>
          </p:cNvPicPr>
          <p:nvPr>
            <p:ph idx="1"/>
          </p:nvPr>
        </p:nvPicPr>
        <p:blipFill>
          <a:blip r:embed="rId3"/>
          <a:srcRect/>
          <a:stretch/>
        </p:blipFill>
        <p:spPr>
          <a:xfrm>
            <a:off x="1352094" y="730176"/>
            <a:ext cx="9487810" cy="6119357"/>
          </a:xfrm>
        </p:spPr>
      </p:pic>
      <p:sp>
        <p:nvSpPr>
          <p:cNvPr id="5" name="Freeform 4">
            <a:extLst>
              <a:ext uri="{FF2B5EF4-FFF2-40B4-BE49-F238E27FC236}">
                <a16:creationId xmlns:a16="http://schemas.microsoft.com/office/drawing/2014/main" id="{8E4B7D83-4709-7142-B3BB-C62FEF4D3BFF}"/>
              </a:ext>
            </a:extLst>
          </p:cNvPr>
          <p:cNvSpPr/>
          <p:nvPr/>
        </p:nvSpPr>
        <p:spPr>
          <a:xfrm>
            <a:off x="6912865" y="2615184"/>
            <a:ext cx="3433402" cy="1005839"/>
          </a:xfrm>
          <a:custGeom>
            <a:avLst/>
            <a:gdLst>
              <a:gd name="connsiteX0" fmla="*/ 248279 w 3350897"/>
              <a:gd name="connsiteY0" fmla="*/ 870523 h 923234"/>
              <a:gd name="connsiteX1" fmla="*/ 2936615 w 3350897"/>
              <a:gd name="connsiteY1" fmla="*/ 897955 h 923234"/>
              <a:gd name="connsiteX2" fmla="*/ 3348095 w 3350897"/>
              <a:gd name="connsiteY2" fmla="*/ 504763 h 923234"/>
              <a:gd name="connsiteX3" fmla="*/ 3018911 w 3350897"/>
              <a:gd name="connsiteY3" fmla="*/ 65851 h 923234"/>
              <a:gd name="connsiteX4" fmla="*/ 1747895 w 3350897"/>
              <a:gd name="connsiteY4" fmla="*/ 47563 h 923234"/>
              <a:gd name="connsiteX5" fmla="*/ 687191 w 3350897"/>
              <a:gd name="connsiteY5" fmla="*/ 504763 h 923234"/>
              <a:gd name="connsiteX6" fmla="*/ 165983 w 3350897"/>
              <a:gd name="connsiteY6" fmla="*/ 760795 h 923234"/>
              <a:gd name="connsiteX7" fmla="*/ 248279 w 3350897"/>
              <a:gd name="connsiteY7" fmla="*/ 870523 h 92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0897" h="923234">
                <a:moveTo>
                  <a:pt x="248279" y="870523"/>
                </a:moveTo>
                <a:cubicBezTo>
                  <a:pt x="710051" y="893383"/>
                  <a:pt x="2419979" y="958915"/>
                  <a:pt x="2936615" y="897955"/>
                </a:cubicBezTo>
                <a:cubicBezTo>
                  <a:pt x="3453251" y="836995"/>
                  <a:pt x="3334379" y="643447"/>
                  <a:pt x="3348095" y="504763"/>
                </a:cubicBezTo>
                <a:cubicBezTo>
                  <a:pt x="3361811" y="366079"/>
                  <a:pt x="3285611" y="142051"/>
                  <a:pt x="3018911" y="65851"/>
                </a:cubicBezTo>
                <a:cubicBezTo>
                  <a:pt x="2752211" y="-10349"/>
                  <a:pt x="2136515" y="-25589"/>
                  <a:pt x="1747895" y="47563"/>
                </a:cubicBezTo>
                <a:cubicBezTo>
                  <a:pt x="1359275" y="120715"/>
                  <a:pt x="950843" y="385891"/>
                  <a:pt x="687191" y="504763"/>
                </a:cubicBezTo>
                <a:cubicBezTo>
                  <a:pt x="423539" y="623635"/>
                  <a:pt x="234563" y="701359"/>
                  <a:pt x="165983" y="760795"/>
                </a:cubicBezTo>
                <a:cubicBezTo>
                  <a:pt x="97403" y="820231"/>
                  <a:pt x="-213493" y="847663"/>
                  <a:pt x="248279" y="870523"/>
                </a:cubicBezTo>
                <a:close/>
              </a:path>
            </a:pathLst>
          </a:custGeom>
          <a:solidFill>
            <a:srgbClr val="0070C0">
              <a:alpha val="14902"/>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1CDDCD6F-EC66-E744-A8F1-0AA542CC8DD7}"/>
              </a:ext>
            </a:extLst>
          </p:cNvPr>
          <p:cNvSpPr/>
          <p:nvPr/>
        </p:nvSpPr>
        <p:spPr>
          <a:xfrm>
            <a:off x="4805323" y="3472046"/>
            <a:ext cx="1078823" cy="535919"/>
          </a:xfrm>
          <a:custGeom>
            <a:avLst/>
            <a:gdLst>
              <a:gd name="connsiteX0" fmla="*/ 4421 w 1078823"/>
              <a:gd name="connsiteY0" fmla="*/ 523882 h 535919"/>
              <a:gd name="connsiteX1" fmla="*/ 671933 w 1078823"/>
              <a:gd name="connsiteY1" fmla="*/ 359290 h 535919"/>
              <a:gd name="connsiteX2" fmla="*/ 1074269 w 1078823"/>
              <a:gd name="connsiteY2" fmla="*/ 84970 h 535919"/>
              <a:gd name="connsiteX3" fmla="*/ 415901 w 1078823"/>
              <a:gd name="connsiteY3" fmla="*/ 30106 h 535919"/>
              <a:gd name="connsiteX4" fmla="*/ 4421 w 1078823"/>
              <a:gd name="connsiteY4" fmla="*/ 523882 h 53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823" h="535919">
                <a:moveTo>
                  <a:pt x="4421" y="523882"/>
                </a:moveTo>
                <a:cubicBezTo>
                  <a:pt x="47093" y="578746"/>
                  <a:pt x="493625" y="432442"/>
                  <a:pt x="671933" y="359290"/>
                </a:cubicBezTo>
                <a:cubicBezTo>
                  <a:pt x="850241" y="286138"/>
                  <a:pt x="1116941" y="139834"/>
                  <a:pt x="1074269" y="84970"/>
                </a:cubicBezTo>
                <a:cubicBezTo>
                  <a:pt x="1031597" y="30106"/>
                  <a:pt x="594209" y="-41522"/>
                  <a:pt x="415901" y="30106"/>
                </a:cubicBezTo>
                <a:cubicBezTo>
                  <a:pt x="237593" y="101734"/>
                  <a:pt x="-38251" y="469018"/>
                  <a:pt x="4421" y="523882"/>
                </a:cubicBezTo>
                <a:close/>
              </a:path>
            </a:pathLst>
          </a:custGeom>
          <a:solidFill>
            <a:srgbClr val="00B050">
              <a:alpha val="14902"/>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2701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4FE5-920A-2C43-9CC5-665F781E769C}"/>
              </a:ext>
            </a:extLst>
          </p:cNvPr>
          <p:cNvSpPr>
            <a:spLocks noGrp="1"/>
          </p:cNvSpPr>
          <p:nvPr>
            <p:ph type="title"/>
          </p:nvPr>
        </p:nvSpPr>
        <p:spPr>
          <a:xfrm>
            <a:off x="745067" y="0"/>
            <a:ext cx="9601200" cy="1485900"/>
          </a:xfrm>
        </p:spPr>
        <p:txBody>
          <a:bodyPr/>
          <a:lstStyle/>
          <a:p>
            <a:r>
              <a:rPr lang="en-US" dirty="0"/>
              <a:t>Dutch - </a:t>
            </a:r>
            <a:r>
              <a:rPr lang="en-US" cap="small" dirty="0"/>
              <a:t>Perfect</a:t>
            </a:r>
            <a:r>
              <a:rPr lang="en-US" dirty="0"/>
              <a:t> and </a:t>
            </a:r>
            <a:r>
              <a:rPr lang="en-US" cap="small" dirty="0"/>
              <a:t>Past</a:t>
            </a:r>
            <a:endParaRPr lang="en-US" dirty="0"/>
          </a:p>
        </p:txBody>
      </p:sp>
      <p:pic>
        <p:nvPicPr>
          <p:cNvPr id="7" name="Content Placeholder 6">
            <a:extLst>
              <a:ext uri="{FF2B5EF4-FFF2-40B4-BE49-F238E27FC236}">
                <a16:creationId xmlns:a16="http://schemas.microsoft.com/office/drawing/2014/main" id="{4D1F71A1-C52C-004F-ACAF-C2721A164E77}"/>
              </a:ext>
            </a:extLst>
          </p:cNvPr>
          <p:cNvPicPr>
            <a:picLocks noGrp="1" noChangeAspect="1"/>
          </p:cNvPicPr>
          <p:nvPr>
            <p:ph idx="1"/>
          </p:nvPr>
        </p:nvPicPr>
        <p:blipFill>
          <a:blip r:embed="rId3"/>
          <a:srcRect/>
          <a:stretch/>
        </p:blipFill>
        <p:spPr>
          <a:xfrm>
            <a:off x="1352094" y="741062"/>
            <a:ext cx="9487810" cy="6097584"/>
          </a:xfrm>
        </p:spPr>
      </p:pic>
      <p:sp>
        <p:nvSpPr>
          <p:cNvPr id="5" name="Freeform 4">
            <a:extLst>
              <a:ext uri="{FF2B5EF4-FFF2-40B4-BE49-F238E27FC236}">
                <a16:creationId xmlns:a16="http://schemas.microsoft.com/office/drawing/2014/main" id="{C346B5C5-ACE5-E942-8D8B-862A1DF281B4}"/>
              </a:ext>
            </a:extLst>
          </p:cNvPr>
          <p:cNvSpPr/>
          <p:nvPr/>
        </p:nvSpPr>
        <p:spPr>
          <a:xfrm>
            <a:off x="8660945" y="2635063"/>
            <a:ext cx="1708500" cy="967858"/>
          </a:xfrm>
          <a:custGeom>
            <a:avLst/>
            <a:gdLst>
              <a:gd name="connsiteX0" fmla="*/ 44143 w 1708500"/>
              <a:gd name="connsiteY0" fmla="*/ 583625 h 967858"/>
              <a:gd name="connsiteX1" fmla="*/ 629359 w 1708500"/>
              <a:gd name="connsiteY1" fmla="*/ 940241 h 967858"/>
              <a:gd name="connsiteX2" fmla="*/ 1306015 w 1708500"/>
              <a:gd name="connsiteY2" fmla="*/ 894521 h 967858"/>
              <a:gd name="connsiteX3" fmla="*/ 1708351 w 1708500"/>
              <a:gd name="connsiteY3" fmla="*/ 501329 h 967858"/>
              <a:gd name="connsiteX4" fmla="*/ 1342591 w 1708500"/>
              <a:gd name="connsiteY4" fmla="*/ 7553 h 967858"/>
              <a:gd name="connsiteX5" fmla="*/ 565351 w 1708500"/>
              <a:gd name="connsiteY5" fmla="*/ 190433 h 967858"/>
              <a:gd name="connsiteX6" fmla="*/ 99007 w 1708500"/>
              <a:gd name="connsiteY6" fmla="*/ 25841 h 967858"/>
              <a:gd name="connsiteX7" fmla="*/ 44143 w 1708500"/>
              <a:gd name="connsiteY7" fmla="*/ 583625 h 96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8500" h="967858">
                <a:moveTo>
                  <a:pt x="44143" y="583625"/>
                </a:moveTo>
                <a:cubicBezTo>
                  <a:pt x="132535" y="736025"/>
                  <a:pt x="419047" y="888425"/>
                  <a:pt x="629359" y="940241"/>
                </a:cubicBezTo>
                <a:cubicBezTo>
                  <a:pt x="839671" y="992057"/>
                  <a:pt x="1126183" y="967673"/>
                  <a:pt x="1306015" y="894521"/>
                </a:cubicBezTo>
                <a:cubicBezTo>
                  <a:pt x="1485847" y="821369"/>
                  <a:pt x="1702255" y="649157"/>
                  <a:pt x="1708351" y="501329"/>
                </a:cubicBezTo>
                <a:cubicBezTo>
                  <a:pt x="1714447" y="353501"/>
                  <a:pt x="1533091" y="59369"/>
                  <a:pt x="1342591" y="7553"/>
                </a:cubicBezTo>
                <a:cubicBezTo>
                  <a:pt x="1152091" y="-44263"/>
                  <a:pt x="772615" y="187385"/>
                  <a:pt x="565351" y="190433"/>
                </a:cubicBezTo>
                <a:cubicBezTo>
                  <a:pt x="358087" y="193481"/>
                  <a:pt x="184351" y="-42739"/>
                  <a:pt x="99007" y="25841"/>
                </a:cubicBezTo>
                <a:cubicBezTo>
                  <a:pt x="13663" y="94421"/>
                  <a:pt x="-44249" y="431225"/>
                  <a:pt x="44143" y="583625"/>
                </a:cubicBezTo>
                <a:close/>
              </a:path>
            </a:pathLst>
          </a:custGeom>
          <a:solidFill>
            <a:srgbClr val="0070C0">
              <a:alpha val="14902"/>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66DC72DA-5933-F147-85B8-7EF7FF99A4F8}"/>
              </a:ext>
            </a:extLst>
          </p:cNvPr>
          <p:cNvSpPr/>
          <p:nvPr/>
        </p:nvSpPr>
        <p:spPr>
          <a:xfrm>
            <a:off x="4835724" y="3127136"/>
            <a:ext cx="2984056" cy="883693"/>
          </a:xfrm>
          <a:custGeom>
            <a:avLst/>
            <a:gdLst>
              <a:gd name="connsiteX0" fmla="*/ 1452 w 2984056"/>
              <a:gd name="connsiteY0" fmla="*/ 850504 h 883693"/>
              <a:gd name="connsiteX1" fmla="*/ 1254180 w 2984056"/>
              <a:gd name="connsiteY1" fmla="*/ 795640 h 883693"/>
              <a:gd name="connsiteX2" fmla="*/ 2744652 w 2984056"/>
              <a:gd name="connsiteY2" fmla="*/ 411592 h 883693"/>
              <a:gd name="connsiteX3" fmla="*/ 2808660 w 2984056"/>
              <a:gd name="connsiteY3" fmla="*/ 112 h 883693"/>
              <a:gd name="connsiteX4" fmla="*/ 1043868 w 2984056"/>
              <a:gd name="connsiteY4" fmla="*/ 375016 h 883693"/>
              <a:gd name="connsiteX5" fmla="*/ 1452 w 2984056"/>
              <a:gd name="connsiteY5" fmla="*/ 850504 h 88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4056" h="883693">
                <a:moveTo>
                  <a:pt x="1452" y="850504"/>
                </a:moveTo>
                <a:cubicBezTo>
                  <a:pt x="36504" y="920608"/>
                  <a:pt x="796980" y="868792"/>
                  <a:pt x="1254180" y="795640"/>
                </a:cubicBezTo>
                <a:cubicBezTo>
                  <a:pt x="1711380" y="722488"/>
                  <a:pt x="2485572" y="544180"/>
                  <a:pt x="2744652" y="411592"/>
                </a:cubicBezTo>
                <a:cubicBezTo>
                  <a:pt x="3003732" y="279004"/>
                  <a:pt x="3092124" y="6208"/>
                  <a:pt x="2808660" y="112"/>
                </a:cubicBezTo>
                <a:cubicBezTo>
                  <a:pt x="2525196" y="-5984"/>
                  <a:pt x="1514784" y="236332"/>
                  <a:pt x="1043868" y="375016"/>
                </a:cubicBezTo>
                <a:cubicBezTo>
                  <a:pt x="572952" y="513700"/>
                  <a:pt x="-33600" y="780400"/>
                  <a:pt x="1452" y="850504"/>
                </a:cubicBezTo>
                <a:close/>
              </a:path>
            </a:pathLst>
          </a:custGeom>
          <a:solidFill>
            <a:srgbClr val="00B050">
              <a:alpha val="14902"/>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E7666B49-23D5-0E49-9433-BEC4D2B19104}"/>
              </a:ext>
            </a:extLst>
          </p:cNvPr>
          <p:cNvCxnSpPr/>
          <p:nvPr/>
        </p:nvCxnSpPr>
        <p:spPr>
          <a:xfrm>
            <a:off x="7360020" y="2212736"/>
            <a:ext cx="0" cy="914400"/>
          </a:xfrm>
          <a:prstGeom prst="straightConnector1">
            <a:avLst/>
          </a:prstGeom>
          <a:ln>
            <a:solidFill>
              <a:srgbClr val="00B050"/>
            </a:solidFill>
            <a:headEnd type="none" w="med" len="med"/>
            <a:tailEnd type="arrow" w="med" len="med"/>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659491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4FE5-920A-2C43-9CC5-665F781E769C}"/>
              </a:ext>
            </a:extLst>
          </p:cNvPr>
          <p:cNvSpPr>
            <a:spLocks noGrp="1"/>
          </p:cNvSpPr>
          <p:nvPr>
            <p:ph type="title"/>
          </p:nvPr>
        </p:nvSpPr>
        <p:spPr/>
        <p:txBody>
          <a:bodyPr/>
          <a:lstStyle/>
          <a:p>
            <a:r>
              <a:rPr lang="en-US" dirty="0"/>
              <a:t>German &gt; Dutch: narration</a:t>
            </a:r>
            <a:endParaRPr lang="en-US" cap="small" dirty="0"/>
          </a:p>
        </p:txBody>
      </p:sp>
      <p:sp>
        <p:nvSpPr>
          <p:cNvPr id="4" name="Content Placeholder 3">
            <a:extLst>
              <a:ext uri="{FF2B5EF4-FFF2-40B4-BE49-F238E27FC236}">
                <a16:creationId xmlns:a16="http://schemas.microsoft.com/office/drawing/2014/main" id="{12E22A74-1358-1D41-A550-70FF214C41F5}"/>
              </a:ext>
            </a:extLst>
          </p:cNvPr>
          <p:cNvSpPr>
            <a:spLocks noGrp="1"/>
          </p:cNvSpPr>
          <p:nvPr>
            <p:ph idx="1"/>
          </p:nvPr>
        </p:nvSpPr>
        <p:spPr/>
        <p:txBody>
          <a:bodyPr/>
          <a:lstStyle/>
          <a:p>
            <a:r>
              <a:rPr lang="en-US" dirty="0"/>
              <a:t>The German </a:t>
            </a:r>
            <a:r>
              <a:rPr lang="en-US" dirty="0" err="1">
                <a:solidFill>
                  <a:srgbClr val="0070C0"/>
                </a:solidFill>
              </a:rPr>
              <a:t>Perfekt</a:t>
            </a:r>
            <a:r>
              <a:rPr lang="en-US" dirty="0">
                <a:solidFill>
                  <a:srgbClr val="0070C0"/>
                </a:solidFill>
              </a:rPr>
              <a:t> </a:t>
            </a:r>
            <a:r>
              <a:rPr lang="en-US" dirty="0"/>
              <a:t>can be used to tell a story (</a:t>
            </a:r>
            <a:r>
              <a:rPr lang="en-US" dirty="0" err="1"/>
              <a:t>Löbner</a:t>
            </a:r>
            <a:r>
              <a:rPr lang="en-US" dirty="0"/>
              <a:t> 2001, Schaden 2009). </a:t>
            </a:r>
          </a:p>
          <a:p>
            <a:r>
              <a:rPr lang="fr-FR" dirty="0"/>
              <a:t>The Dutch </a:t>
            </a:r>
            <a:r>
              <a:rPr lang="fr-FR" dirty="0">
                <a:solidFill>
                  <a:srgbClr val="0070C0"/>
                </a:solidFill>
              </a:rPr>
              <a:t>VTT </a:t>
            </a:r>
            <a:r>
              <a:rPr lang="fr-FR" dirty="0" err="1"/>
              <a:t>resists</a:t>
            </a:r>
            <a:r>
              <a:rPr lang="fr-FR" dirty="0"/>
              <a:t> temporal </a:t>
            </a:r>
            <a:r>
              <a:rPr lang="fr-FR" dirty="0" err="1"/>
              <a:t>progress</a:t>
            </a:r>
            <a:r>
              <a:rPr lang="fr-FR" dirty="0"/>
              <a:t> in </a:t>
            </a:r>
            <a:r>
              <a:rPr lang="fr-FR" dirty="0" err="1"/>
              <a:t>discourse</a:t>
            </a:r>
            <a:r>
              <a:rPr lang="fr-FR" dirty="0"/>
              <a:t> (</a:t>
            </a:r>
            <a:r>
              <a:rPr lang="fr-FR" dirty="0" err="1"/>
              <a:t>dynamic</a:t>
            </a:r>
            <a:r>
              <a:rPr lang="fr-FR" dirty="0"/>
              <a:t> </a:t>
            </a:r>
            <a:r>
              <a:rPr lang="fr-FR" dirty="0" err="1"/>
              <a:t>semantics</a:t>
            </a:r>
            <a:r>
              <a:rPr lang="fr-FR" dirty="0"/>
              <a:t>). </a:t>
            </a:r>
          </a:p>
          <a:p>
            <a:pPr marL="0" indent="0">
              <a:buNone/>
            </a:pPr>
            <a:endParaRPr lang="en-US" dirty="0"/>
          </a:p>
          <a:p>
            <a:pPr marL="0" indent="0">
              <a:buNone/>
            </a:pPr>
            <a:endParaRPr lang="en-US" dirty="0"/>
          </a:p>
        </p:txBody>
      </p:sp>
      <p:graphicFrame>
        <p:nvGraphicFramePr>
          <p:cNvPr id="5" name="Table 12">
            <a:extLst>
              <a:ext uri="{FF2B5EF4-FFF2-40B4-BE49-F238E27FC236}">
                <a16:creationId xmlns:a16="http://schemas.microsoft.com/office/drawing/2014/main" id="{8F2E80E7-9A06-414C-98BB-F1F8AEA81368}"/>
              </a:ext>
            </a:extLst>
          </p:cNvPr>
          <p:cNvGraphicFramePr>
            <a:graphicFrameLocks noGrp="1"/>
          </p:cNvGraphicFramePr>
          <p:nvPr>
            <p:extLst>
              <p:ext uri="{D42A27DB-BD31-4B8C-83A1-F6EECF244321}">
                <p14:modId xmlns:p14="http://schemas.microsoft.com/office/powerpoint/2010/main" val="2544789489"/>
              </p:ext>
            </p:extLst>
          </p:nvPr>
        </p:nvGraphicFramePr>
        <p:xfrm>
          <a:off x="1820779" y="3302444"/>
          <a:ext cx="9601200" cy="1854200"/>
        </p:xfrm>
        <a:graphic>
          <a:graphicData uri="http://schemas.openxmlformats.org/drawingml/2006/table">
            <a:tbl>
              <a:tblPr firstRow="1" bandRow="1">
                <a:tableStyleId>{2D5ABB26-0587-4C30-8999-92F81FD0307C}</a:tableStyleId>
              </a:tblPr>
              <a:tblGrid>
                <a:gridCol w="653766">
                  <a:extLst>
                    <a:ext uri="{9D8B030D-6E8A-4147-A177-3AD203B41FA5}">
                      <a16:colId xmlns:a16="http://schemas.microsoft.com/office/drawing/2014/main" val="1718756138"/>
                    </a:ext>
                  </a:extLst>
                </a:gridCol>
                <a:gridCol w="7166760">
                  <a:extLst>
                    <a:ext uri="{9D8B030D-6E8A-4147-A177-3AD203B41FA5}">
                      <a16:colId xmlns:a16="http://schemas.microsoft.com/office/drawing/2014/main" val="1765049344"/>
                    </a:ext>
                  </a:extLst>
                </a:gridCol>
                <a:gridCol w="1780674">
                  <a:extLst>
                    <a:ext uri="{9D8B030D-6E8A-4147-A177-3AD203B41FA5}">
                      <a16:colId xmlns:a16="http://schemas.microsoft.com/office/drawing/2014/main" val="1542565101"/>
                    </a:ext>
                  </a:extLst>
                </a:gridCol>
              </a:tblGrid>
              <a:tr h="370840">
                <a:tc>
                  <a:txBody>
                    <a:bodyPr/>
                    <a:lstStyle/>
                    <a:p>
                      <a:r>
                        <a:rPr lang="en-US" dirty="0"/>
                        <a:t>a.</a:t>
                      </a:r>
                    </a:p>
                  </a:txBody>
                  <a:tcPr/>
                </a:tc>
                <a:tc>
                  <a:txBody>
                    <a:bodyPr/>
                    <a:lstStyle/>
                    <a:p>
                      <a:r>
                        <a:rPr lang="en-US" dirty="0"/>
                        <a:t>Il </a:t>
                      </a:r>
                      <a:r>
                        <a:rPr lang="en-US" dirty="0" err="1">
                          <a:solidFill>
                            <a:srgbClr val="0070C0"/>
                          </a:solidFill>
                        </a:rPr>
                        <a:t>est</a:t>
                      </a:r>
                      <a:r>
                        <a:rPr lang="en-US" dirty="0">
                          <a:solidFill>
                            <a:srgbClr val="0070C0"/>
                          </a:solidFill>
                        </a:rPr>
                        <a:t> </a:t>
                      </a:r>
                      <a:r>
                        <a:rPr lang="en-US" dirty="0" err="1">
                          <a:solidFill>
                            <a:srgbClr val="0070C0"/>
                          </a:solidFill>
                        </a:rPr>
                        <a:t>sorti</a:t>
                      </a:r>
                      <a:r>
                        <a:rPr lang="en-US" dirty="0">
                          <a:solidFill>
                            <a:srgbClr val="0070C0"/>
                          </a:solidFill>
                        </a:rPr>
                        <a:t>, </a:t>
                      </a:r>
                      <a:r>
                        <a:rPr lang="en-US" dirty="0" err="1">
                          <a:solidFill>
                            <a:srgbClr val="0070C0"/>
                          </a:solidFill>
                        </a:rPr>
                        <a:t>est</a:t>
                      </a:r>
                      <a:r>
                        <a:rPr lang="en-US" dirty="0">
                          <a:solidFill>
                            <a:srgbClr val="0070C0"/>
                          </a:solidFill>
                        </a:rPr>
                        <a:t> revenue, a </a:t>
                      </a:r>
                      <a:r>
                        <a:rPr lang="en-US" dirty="0" err="1">
                          <a:solidFill>
                            <a:srgbClr val="0070C0"/>
                          </a:solidFill>
                        </a:rPr>
                        <a:t>disposé</a:t>
                      </a:r>
                      <a:r>
                        <a:rPr lang="en-US" dirty="0">
                          <a:solidFill>
                            <a:srgbClr val="0070C0"/>
                          </a:solidFill>
                        </a:rPr>
                        <a:t> </a:t>
                      </a:r>
                      <a:r>
                        <a:rPr lang="en-US" dirty="0">
                          <a:solidFill>
                            <a:schemeClr val="tx1"/>
                          </a:solidFill>
                        </a:rPr>
                        <a:t>des chaises.</a:t>
                      </a:r>
                      <a:endParaRPr lang="en-US" dirty="0">
                        <a:solidFill>
                          <a:srgbClr val="0070C0"/>
                        </a:solidFill>
                      </a:endParaRPr>
                    </a:p>
                  </a:txBody>
                  <a:tcPr/>
                </a:tc>
                <a:tc>
                  <a:txBody>
                    <a:bodyPr/>
                    <a:lstStyle/>
                    <a:p>
                      <a:r>
                        <a:rPr lang="en-US" dirty="0"/>
                        <a:t>[French]</a:t>
                      </a:r>
                    </a:p>
                  </a:txBody>
                  <a:tcPr/>
                </a:tc>
                <a:extLst>
                  <a:ext uri="{0D108BD9-81ED-4DB2-BD59-A6C34878D82A}">
                    <a16:rowId xmlns:a16="http://schemas.microsoft.com/office/drawing/2014/main" val="3803443238"/>
                  </a:ext>
                </a:extLst>
              </a:tr>
              <a:tr h="370840">
                <a:tc>
                  <a:txBody>
                    <a:bodyPr/>
                    <a:lstStyle/>
                    <a:p>
                      <a:r>
                        <a:rPr lang="en-US" dirty="0"/>
                        <a:t>b.</a:t>
                      </a:r>
                    </a:p>
                  </a:txBody>
                  <a:tcPr/>
                </a:tc>
                <a:tc>
                  <a:txBody>
                    <a:bodyPr/>
                    <a:lstStyle/>
                    <a:p>
                      <a:r>
                        <a:rPr lang="en-US" dirty="0"/>
                        <a:t>Er </a:t>
                      </a:r>
                      <a:r>
                        <a:rPr lang="en-US" dirty="0" err="1">
                          <a:solidFill>
                            <a:srgbClr val="0070C0"/>
                          </a:solidFill>
                        </a:rPr>
                        <a:t>ist</a:t>
                      </a:r>
                      <a:r>
                        <a:rPr lang="en-US" dirty="0">
                          <a:solidFill>
                            <a:srgbClr val="0070C0"/>
                          </a:solidFill>
                        </a:rPr>
                        <a:t> </a:t>
                      </a:r>
                      <a:r>
                        <a:rPr lang="en-US" dirty="0" err="1">
                          <a:solidFill>
                            <a:srgbClr val="0070C0"/>
                          </a:solidFill>
                        </a:rPr>
                        <a:t>hinaus</a:t>
                      </a:r>
                      <a:r>
                        <a:rPr lang="en-US" dirty="0">
                          <a:solidFill>
                            <a:srgbClr val="0070C0"/>
                          </a:solidFill>
                        </a:rPr>
                        <a:t> </a:t>
                      </a:r>
                      <a:r>
                        <a:rPr lang="en-US" dirty="0" err="1">
                          <a:solidFill>
                            <a:srgbClr val="0070C0"/>
                          </a:solidFill>
                        </a:rPr>
                        <a:t>gegangen</a:t>
                      </a:r>
                      <a:r>
                        <a:rPr lang="en-US" dirty="0">
                          <a:solidFill>
                            <a:srgbClr val="92D050"/>
                          </a:solidFill>
                        </a:rPr>
                        <a:t>, </a:t>
                      </a:r>
                      <a:r>
                        <a:rPr lang="en-US" dirty="0" err="1">
                          <a:solidFill>
                            <a:srgbClr val="0070C0"/>
                          </a:solidFill>
                        </a:rPr>
                        <a:t>ist</a:t>
                      </a:r>
                      <a:r>
                        <a:rPr lang="en-US" dirty="0">
                          <a:solidFill>
                            <a:srgbClr val="92D050"/>
                          </a:solidFill>
                        </a:rPr>
                        <a:t> </a:t>
                      </a:r>
                      <a:r>
                        <a:rPr lang="en-US" dirty="0" err="1">
                          <a:solidFill>
                            <a:schemeClr val="tx1"/>
                          </a:solidFill>
                        </a:rPr>
                        <a:t>wieder</a:t>
                      </a:r>
                      <a:r>
                        <a:rPr lang="en-US" dirty="0">
                          <a:solidFill>
                            <a:srgbClr val="92D050"/>
                          </a:solidFill>
                        </a:rPr>
                        <a:t> </a:t>
                      </a:r>
                      <a:r>
                        <a:rPr lang="en-US" dirty="0" err="1">
                          <a:solidFill>
                            <a:srgbClr val="0070C0"/>
                          </a:solidFill>
                        </a:rPr>
                        <a:t>gekommen</a:t>
                      </a:r>
                      <a:r>
                        <a:rPr lang="en-US" dirty="0">
                          <a:solidFill>
                            <a:srgbClr val="92D050"/>
                          </a:solidFill>
                        </a:rPr>
                        <a:t>, </a:t>
                      </a:r>
                      <a:r>
                        <a:rPr lang="en-US" dirty="0">
                          <a:solidFill>
                            <a:srgbClr val="0070C0"/>
                          </a:solidFill>
                        </a:rPr>
                        <a:t>hat</a:t>
                      </a:r>
                      <a:r>
                        <a:rPr lang="en-US" dirty="0">
                          <a:solidFill>
                            <a:srgbClr val="92D050"/>
                          </a:solidFill>
                        </a:rPr>
                        <a:t> </a:t>
                      </a:r>
                      <a:r>
                        <a:rPr lang="en-US" dirty="0" err="1">
                          <a:solidFill>
                            <a:schemeClr val="tx1"/>
                          </a:solidFill>
                        </a:rPr>
                        <a:t>Stühle</a:t>
                      </a:r>
                      <a:r>
                        <a:rPr lang="en-US" dirty="0">
                          <a:solidFill>
                            <a:srgbClr val="92D050"/>
                          </a:solidFill>
                        </a:rPr>
                        <a:t> </a:t>
                      </a:r>
                      <a:r>
                        <a:rPr lang="en-US" dirty="0" err="1">
                          <a:solidFill>
                            <a:srgbClr val="0070C0"/>
                          </a:solidFill>
                        </a:rPr>
                        <a:t>aufgestellt</a:t>
                      </a:r>
                      <a:r>
                        <a:rPr lang="en-US" dirty="0">
                          <a:solidFill>
                            <a:srgbClr val="92D050"/>
                          </a:solidFill>
                        </a:rPr>
                        <a:t>.</a:t>
                      </a:r>
                      <a:r>
                        <a:rPr lang="en-US" dirty="0"/>
                        <a:t>.</a:t>
                      </a:r>
                    </a:p>
                  </a:txBody>
                  <a:tcPr/>
                </a:tc>
                <a:tc>
                  <a:txBody>
                    <a:bodyPr/>
                    <a:lstStyle/>
                    <a:p>
                      <a:r>
                        <a:rPr lang="en-US" dirty="0"/>
                        <a:t>[German]</a:t>
                      </a:r>
                    </a:p>
                  </a:txBody>
                  <a:tcPr/>
                </a:tc>
                <a:extLst>
                  <a:ext uri="{0D108BD9-81ED-4DB2-BD59-A6C34878D82A}">
                    <a16:rowId xmlns:a16="http://schemas.microsoft.com/office/drawing/2014/main" val="603844098"/>
                  </a:ext>
                </a:extLst>
              </a:tr>
              <a:tr h="370840">
                <a:tc>
                  <a:txBody>
                    <a:bodyPr/>
                    <a:lstStyle/>
                    <a:p>
                      <a:r>
                        <a:rPr lang="en-US" dirty="0"/>
                        <a:t>c.</a:t>
                      </a:r>
                    </a:p>
                  </a:txBody>
                  <a:tcPr/>
                </a:tc>
                <a:tc>
                  <a:txBody>
                    <a:bodyPr/>
                    <a:lstStyle/>
                    <a:p>
                      <a:r>
                        <a:rPr lang="en-US" dirty="0" err="1"/>
                        <a:t>Hij</a:t>
                      </a:r>
                      <a:r>
                        <a:rPr lang="en-US" dirty="0"/>
                        <a:t> </a:t>
                      </a:r>
                      <a:r>
                        <a:rPr lang="en-US" dirty="0" err="1">
                          <a:solidFill>
                            <a:srgbClr val="00B050"/>
                          </a:solidFill>
                        </a:rPr>
                        <a:t>ging</a:t>
                      </a:r>
                      <a:r>
                        <a:rPr lang="en-US" dirty="0"/>
                        <a:t> </a:t>
                      </a:r>
                      <a:r>
                        <a:rPr lang="en-US" dirty="0" err="1"/>
                        <a:t>naar</a:t>
                      </a:r>
                      <a:r>
                        <a:rPr lang="en-US" dirty="0"/>
                        <a:t> </a:t>
                      </a:r>
                      <a:r>
                        <a:rPr lang="en-US" dirty="0" err="1"/>
                        <a:t>buiten</a:t>
                      </a:r>
                      <a:r>
                        <a:rPr lang="en-US" dirty="0"/>
                        <a:t>, </a:t>
                      </a:r>
                      <a:r>
                        <a:rPr lang="en-US" dirty="0" err="1">
                          <a:solidFill>
                            <a:srgbClr val="00B050"/>
                          </a:solidFill>
                        </a:rPr>
                        <a:t>kwam</a:t>
                      </a:r>
                      <a:r>
                        <a:rPr lang="en-US" dirty="0"/>
                        <a:t> </a:t>
                      </a:r>
                      <a:r>
                        <a:rPr lang="en-US" dirty="0" err="1"/>
                        <a:t>weer</a:t>
                      </a:r>
                      <a:r>
                        <a:rPr lang="en-US" dirty="0"/>
                        <a:t> </a:t>
                      </a:r>
                      <a:r>
                        <a:rPr lang="en-US" dirty="0" err="1"/>
                        <a:t>terug</a:t>
                      </a:r>
                      <a:r>
                        <a:rPr lang="en-US" dirty="0"/>
                        <a:t> </a:t>
                      </a:r>
                      <a:r>
                        <a:rPr lang="en-US" dirty="0" err="1"/>
                        <a:t>en</a:t>
                      </a:r>
                      <a:r>
                        <a:rPr lang="en-US" dirty="0"/>
                        <a:t> </a:t>
                      </a:r>
                      <a:r>
                        <a:rPr lang="en-US" dirty="0" err="1">
                          <a:solidFill>
                            <a:srgbClr val="00B050"/>
                          </a:solidFill>
                        </a:rPr>
                        <a:t>zette</a:t>
                      </a:r>
                      <a:r>
                        <a:rPr lang="en-US" dirty="0"/>
                        <a:t> </a:t>
                      </a:r>
                      <a:r>
                        <a:rPr lang="en-US" dirty="0" err="1"/>
                        <a:t>stoelen</a:t>
                      </a:r>
                      <a:r>
                        <a:rPr lang="en-US" dirty="0"/>
                        <a:t> </a:t>
                      </a:r>
                      <a:r>
                        <a:rPr lang="en-US" dirty="0" err="1"/>
                        <a:t>naar</a:t>
                      </a:r>
                      <a:r>
                        <a:rPr lang="en-US" dirty="0"/>
                        <a:t>.</a:t>
                      </a:r>
                    </a:p>
                  </a:txBody>
                  <a:tcPr/>
                </a:tc>
                <a:tc>
                  <a:txBody>
                    <a:bodyPr/>
                    <a:lstStyle/>
                    <a:p>
                      <a:r>
                        <a:rPr lang="en-US" dirty="0"/>
                        <a:t>[Dutch]</a:t>
                      </a:r>
                    </a:p>
                  </a:txBody>
                  <a:tcPr/>
                </a:tc>
                <a:extLst>
                  <a:ext uri="{0D108BD9-81ED-4DB2-BD59-A6C34878D82A}">
                    <a16:rowId xmlns:a16="http://schemas.microsoft.com/office/drawing/2014/main" val="4204095035"/>
                  </a:ext>
                </a:extLst>
              </a:tr>
              <a:tr h="370840">
                <a:tc>
                  <a:txBody>
                    <a:bodyPr/>
                    <a:lstStyle/>
                    <a:p>
                      <a:r>
                        <a:rPr lang="en-US" dirty="0"/>
                        <a:t>d.</a:t>
                      </a:r>
                    </a:p>
                  </a:txBody>
                  <a:tcPr/>
                </a:tc>
                <a:tc>
                  <a:txBody>
                    <a:bodyPr/>
                    <a:lstStyle/>
                    <a:p>
                      <a:r>
                        <a:rPr lang="en-US" dirty="0" err="1">
                          <a:solidFill>
                            <a:srgbClr val="00B050"/>
                          </a:solidFill>
                        </a:rPr>
                        <a:t>Salió</a:t>
                      </a:r>
                      <a:r>
                        <a:rPr lang="en-US" dirty="0"/>
                        <a:t>, </a:t>
                      </a:r>
                      <a:r>
                        <a:rPr lang="en-US" dirty="0" err="1">
                          <a:solidFill>
                            <a:srgbClr val="00B050"/>
                          </a:solidFill>
                        </a:rPr>
                        <a:t>volvió</a:t>
                      </a:r>
                      <a:r>
                        <a:rPr lang="en-US" dirty="0"/>
                        <a:t> y </a:t>
                      </a:r>
                      <a:r>
                        <a:rPr lang="en-US" dirty="0" err="1">
                          <a:solidFill>
                            <a:srgbClr val="00B050"/>
                          </a:solidFill>
                        </a:rPr>
                        <a:t>colocó</a:t>
                      </a:r>
                      <a:r>
                        <a:rPr lang="en-US" dirty="0"/>
                        <a:t> las </a:t>
                      </a:r>
                      <a:r>
                        <a:rPr lang="en-US" dirty="0" err="1"/>
                        <a:t>sillas</a:t>
                      </a:r>
                      <a:r>
                        <a:rPr lang="en-US" dirty="0"/>
                        <a:t>.</a:t>
                      </a:r>
                    </a:p>
                  </a:txBody>
                  <a:tcPr/>
                </a:tc>
                <a:tc>
                  <a:txBody>
                    <a:bodyPr/>
                    <a:lstStyle/>
                    <a:p>
                      <a:r>
                        <a:rPr lang="en-US" dirty="0"/>
                        <a:t>[Spanish]</a:t>
                      </a:r>
                    </a:p>
                  </a:txBody>
                  <a:tcPr/>
                </a:tc>
                <a:extLst>
                  <a:ext uri="{0D108BD9-81ED-4DB2-BD59-A6C34878D82A}">
                    <a16:rowId xmlns:a16="http://schemas.microsoft.com/office/drawing/2014/main" val="2060639123"/>
                  </a:ext>
                </a:extLst>
              </a:tr>
              <a:tr h="370840">
                <a:tc>
                  <a:txBody>
                    <a:bodyPr/>
                    <a:lstStyle/>
                    <a:p>
                      <a:r>
                        <a:rPr lang="en-US" dirty="0"/>
                        <a:t>e.</a:t>
                      </a:r>
                    </a:p>
                  </a:txBody>
                  <a:tcPr/>
                </a:tc>
                <a:tc>
                  <a:txBody>
                    <a:bodyPr/>
                    <a:lstStyle/>
                    <a:p>
                      <a:r>
                        <a:rPr lang="en-US" dirty="0"/>
                        <a:t>He </a:t>
                      </a:r>
                      <a:r>
                        <a:rPr lang="en-US" dirty="0">
                          <a:solidFill>
                            <a:srgbClr val="00B050"/>
                          </a:solidFill>
                        </a:rPr>
                        <a:t>went</a:t>
                      </a:r>
                      <a:r>
                        <a:rPr lang="en-US" dirty="0"/>
                        <a:t> in and out, arranging chairs.</a:t>
                      </a:r>
                    </a:p>
                  </a:txBody>
                  <a:tcPr/>
                </a:tc>
                <a:tc>
                  <a:txBody>
                    <a:bodyPr/>
                    <a:lstStyle/>
                    <a:p>
                      <a:r>
                        <a:rPr lang="en-US" dirty="0"/>
                        <a:t>[English]</a:t>
                      </a:r>
                    </a:p>
                  </a:txBody>
                  <a:tcPr/>
                </a:tc>
                <a:extLst>
                  <a:ext uri="{0D108BD9-81ED-4DB2-BD59-A6C34878D82A}">
                    <a16:rowId xmlns:a16="http://schemas.microsoft.com/office/drawing/2014/main" val="1992124539"/>
                  </a:ext>
                </a:extLst>
              </a:tr>
            </a:tbl>
          </a:graphicData>
        </a:graphic>
      </p:graphicFrame>
    </p:spTree>
    <p:extLst>
      <p:ext uri="{BB962C8B-B14F-4D97-AF65-F5344CB8AC3E}">
        <p14:creationId xmlns:p14="http://schemas.microsoft.com/office/powerpoint/2010/main" val="3124533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4FE5-920A-2C43-9CC5-665F781E769C}"/>
              </a:ext>
            </a:extLst>
          </p:cNvPr>
          <p:cNvSpPr>
            <a:spLocks noGrp="1"/>
          </p:cNvSpPr>
          <p:nvPr>
            <p:ph type="title"/>
          </p:nvPr>
        </p:nvSpPr>
        <p:spPr>
          <a:xfrm>
            <a:off x="745067" y="0"/>
            <a:ext cx="9601200" cy="1485900"/>
          </a:xfrm>
        </p:spPr>
        <p:txBody>
          <a:bodyPr/>
          <a:lstStyle/>
          <a:p>
            <a:r>
              <a:rPr lang="en-US" dirty="0"/>
              <a:t>Dutch - </a:t>
            </a:r>
            <a:r>
              <a:rPr lang="en-US" cap="small" dirty="0"/>
              <a:t>Perfect</a:t>
            </a:r>
            <a:r>
              <a:rPr lang="en-US" dirty="0"/>
              <a:t> and </a:t>
            </a:r>
            <a:r>
              <a:rPr lang="en-US" cap="small" dirty="0"/>
              <a:t>Past</a:t>
            </a:r>
            <a:endParaRPr lang="en-US" dirty="0"/>
          </a:p>
        </p:txBody>
      </p:sp>
      <p:pic>
        <p:nvPicPr>
          <p:cNvPr id="7" name="Content Placeholder 6">
            <a:extLst>
              <a:ext uri="{FF2B5EF4-FFF2-40B4-BE49-F238E27FC236}">
                <a16:creationId xmlns:a16="http://schemas.microsoft.com/office/drawing/2014/main" id="{4D1F71A1-C52C-004F-ACAF-C2721A164E77}"/>
              </a:ext>
            </a:extLst>
          </p:cNvPr>
          <p:cNvPicPr>
            <a:picLocks noGrp="1" noChangeAspect="1"/>
          </p:cNvPicPr>
          <p:nvPr>
            <p:ph idx="1"/>
          </p:nvPr>
        </p:nvPicPr>
        <p:blipFill>
          <a:blip r:embed="rId3"/>
          <a:srcRect/>
          <a:stretch/>
        </p:blipFill>
        <p:spPr>
          <a:xfrm>
            <a:off x="1352094" y="741062"/>
            <a:ext cx="9487810" cy="6097584"/>
          </a:xfrm>
        </p:spPr>
      </p:pic>
      <p:sp>
        <p:nvSpPr>
          <p:cNvPr id="5" name="Freeform 4">
            <a:extLst>
              <a:ext uri="{FF2B5EF4-FFF2-40B4-BE49-F238E27FC236}">
                <a16:creationId xmlns:a16="http://schemas.microsoft.com/office/drawing/2014/main" id="{C346B5C5-ACE5-E942-8D8B-862A1DF281B4}"/>
              </a:ext>
            </a:extLst>
          </p:cNvPr>
          <p:cNvSpPr/>
          <p:nvPr/>
        </p:nvSpPr>
        <p:spPr>
          <a:xfrm>
            <a:off x="8660945" y="2635063"/>
            <a:ext cx="1708500" cy="967858"/>
          </a:xfrm>
          <a:custGeom>
            <a:avLst/>
            <a:gdLst>
              <a:gd name="connsiteX0" fmla="*/ 44143 w 1708500"/>
              <a:gd name="connsiteY0" fmla="*/ 583625 h 967858"/>
              <a:gd name="connsiteX1" fmla="*/ 629359 w 1708500"/>
              <a:gd name="connsiteY1" fmla="*/ 940241 h 967858"/>
              <a:gd name="connsiteX2" fmla="*/ 1306015 w 1708500"/>
              <a:gd name="connsiteY2" fmla="*/ 894521 h 967858"/>
              <a:gd name="connsiteX3" fmla="*/ 1708351 w 1708500"/>
              <a:gd name="connsiteY3" fmla="*/ 501329 h 967858"/>
              <a:gd name="connsiteX4" fmla="*/ 1342591 w 1708500"/>
              <a:gd name="connsiteY4" fmla="*/ 7553 h 967858"/>
              <a:gd name="connsiteX5" fmla="*/ 565351 w 1708500"/>
              <a:gd name="connsiteY5" fmla="*/ 190433 h 967858"/>
              <a:gd name="connsiteX6" fmla="*/ 99007 w 1708500"/>
              <a:gd name="connsiteY6" fmla="*/ 25841 h 967858"/>
              <a:gd name="connsiteX7" fmla="*/ 44143 w 1708500"/>
              <a:gd name="connsiteY7" fmla="*/ 583625 h 96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8500" h="967858">
                <a:moveTo>
                  <a:pt x="44143" y="583625"/>
                </a:moveTo>
                <a:cubicBezTo>
                  <a:pt x="132535" y="736025"/>
                  <a:pt x="419047" y="888425"/>
                  <a:pt x="629359" y="940241"/>
                </a:cubicBezTo>
                <a:cubicBezTo>
                  <a:pt x="839671" y="992057"/>
                  <a:pt x="1126183" y="967673"/>
                  <a:pt x="1306015" y="894521"/>
                </a:cubicBezTo>
                <a:cubicBezTo>
                  <a:pt x="1485847" y="821369"/>
                  <a:pt x="1702255" y="649157"/>
                  <a:pt x="1708351" y="501329"/>
                </a:cubicBezTo>
                <a:cubicBezTo>
                  <a:pt x="1714447" y="353501"/>
                  <a:pt x="1533091" y="59369"/>
                  <a:pt x="1342591" y="7553"/>
                </a:cubicBezTo>
                <a:cubicBezTo>
                  <a:pt x="1152091" y="-44263"/>
                  <a:pt x="772615" y="187385"/>
                  <a:pt x="565351" y="190433"/>
                </a:cubicBezTo>
                <a:cubicBezTo>
                  <a:pt x="358087" y="193481"/>
                  <a:pt x="184351" y="-42739"/>
                  <a:pt x="99007" y="25841"/>
                </a:cubicBezTo>
                <a:cubicBezTo>
                  <a:pt x="13663" y="94421"/>
                  <a:pt x="-44249" y="431225"/>
                  <a:pt x="44143" y="583625"/>
                </a:cubicBezTo>
                <a:close/>
              </a:path>
            </a:pathLst>
          </a:custGeom>
          <a:solidFill>
            <a:srgbClr val="0070C0">
              <a:alpha val="14902"/>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66DC72DA-5933-F147-85B8-7EF7FF99A4F8}"/>
              </a:ext>
            </a:extLst>
          </p:cNvPr>
          <p:cNvSpPr/>
          <p:nvPr/>
        </p:nvSpPr>
        <p:spPr>
          <a:xfrm>
            <a:off x="4835724" y="3127136"/>
            <a:ext cx="2984056" cy="883693"/>
          </a:xfrm>
          <a:custGeom>
            <a:avLst/>
            <a:gdLst>
              <a:gd name="connsiteX0" fmla="*/ 1452 w 2984056"/>
              <a:gd name="connsiteY0" fmla="*/ 850504 h 883693"/>
              <a:gd name="connsiteX1" fmla="*/ 1254180 w 2984056"/>
              <a:gd name="connsiteY1" fmla="*/ 795640 h 883693"/>
              <a:gd name="connsiteX2" fmla="*/ 2744652 w 2984056"/>
              <a:gd name="connsiteY2" fmla="*/ 411592 h 883693"/>
              <a:gd name="connsiteX3" fmla="*/ 2808660 w 2984056"/>
              <a:gd name="connsiteY3" fmla="*/ 112 h 883693"/>
              <a:gd name="connsiteX4" fmla="*/ 1043868 w 2984056"/>
              <a:gd name="connsiteY4" fmla="*/ 375016 h 883693"/>
              <a:gd name="connsiteX5" fmla="*/ 1452 w 2984056"/>
              <a:gd name="connsiteY5" fmla="*/ 850504 h 88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4056" h="883693">
                <a:moveTo>
                  <a:pt x="1452" y="850504"/>
                </a:moveTo>
                <a:cubicBezTo>
                  <a:pt x="36504" y="920608"/>
                  <a:pt x="796980" y="868792"/>
                  <a:pt x="1254180" y="795640"/>
                </a:cubicBezTo>
                <a:cubicBezTo>
                  <a:pt x="1711380" y="722488"/>
                  <a:pt x="2485572" y="544180"/>
                  <a:pt x="2744652" y="411592"/>
                </a:cubicBezTo>
                <a:cubicBezTo>
                  <a:pt x="3003732" y="279004"/>
                  <a:pt x="3092124" y="6208"/>
                  <a:pt x="2808660" y="112"/>
                </a:cubicBezTo>
                <a:cubicBezTo>
                  <a:pt x="2525196" y="-5984"/>
                  <a:pt x="1514784" y="236332"/>
                  <a:pt x="1043868" y="375016"/>
                </a:cubicBezTo>
                <a:cubicBezTo>
                  <a:pt x="572952" y="513700"/>
                  <a:pt x="-33600" y="780400"/>
                  <a:pt x="1452" y="850504"/>
                </a:cubicBezTo>
                <a:close/>
              </a:path>
            </a:pathLst>
          </a:custGeom>
          <a:solidFill>
            <a:srgbClr val="00B050">
              <a:alpha val="14902"/>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14849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4FE5-920A-2C43-9CC5-665F781E769C}"/>
              </a:ext>
            </a:extLst>
          </p:cNvPr>
          <p:cNvSpPr>
            <a:spLocks noGrp="1"/>
          </p:cNvSpPr>
          <p:nvPr>
            <p:ph type="title"/>
          </p:nvPr>
        </p:nvSpPr>
        <p:spPr>
          <a:xfrm>
            <a:off x="745067" y="0"/>
            <a:ext cx="9601200" cy="1485900"/>
          </a:xfrm>
        </p:spPr>
        <p:txBody>
          <a:bodyPr/>
          <a:lstStyle/>
          <a:p>
            <a:r>
              <a:rPr lang="en-US" dirty="0"/>
              <a:t>Spanish - </a:t>
            </a:r>
            <a:r>
              <a:rPr lang="en-US" cap="small" dirty="0"/>
              <a:t>Perfect</a:t>
            </a:r>
            <a:r>
              <a:rPr lang="en-US" dirty="0"/>
              <a:t> and </a:t>
            </a:r>
            <a:r>
              <a:rPr lang="en-US" cap="small" dirty="0"/>
              <a:t>Past</a:t>
            </a:r>
            <a:endParaRPr lang="en-US" dirty="0"/>
          </a:p>
        </p:txBody>
      </p:sp>
      <p:pic>
        <p:nvPicPr>
          <p:cNvPr id="7" name="Content Placeholder 6">
            <a:extLst>
              <a:ext uri="{FF2B5EF4-FFF2-40B4-BE49-F238E27FC236}">
                <a16:creationId xmlns:a16="http://schemas.microsoft.com/office/drawing/2014/main" id="{4D1F71A1-C52C-004F-ACAF-C2721A164E77}"/>
              </a:ext>
            </a:extLst>
          </p:cNvPr>
          <p:cNvPicPr>
            <a:picLocks noGrp="1" noChangeAspect="1"/>
          </p:cNvPicPr>
          <p:nvPr>
            <p:ph idx="1"/>
          </p:nvPr>
        </p:nvPicPr>
        <p:blipFill>
          <a:blip r:embed="rId3"/>
          <a:srcRect/>
          <a:stretch/>
        </p:blipFill>
        <p:spPr>
          <a:xfrm>
            <a:off x="1365800" y="741062"/>
            <a:ext cx="9460397" cy="6097584"/>
          </a:xfrm>
        </p:spPr>
      </p:pic>
      <p:sp>
        <p:nvSpPr>
          <p:cNvPr id="5" name="Freeform 4">
            <a:extLst>
              <a:ext uri="{FF2B5EF4-FFF2-40B4-BE49-F238E27FC236}">
                <a16:creationId xmlns:a16="http://schemas.microsoft.com/office/drawing/2014/main" id="{44BEBF90-3250-3745-8053-3D07AB331633}"/>
              </a:ext>
            </a:extLst>
          </p:cNvPr>
          <p:cNvSpPr/>
          <p:nvPr/>
        </p:nvSpPr>
        <p:spPr>
          <a:xfrm>
            <a:off x="4830867" y="3007639"/>
            <a:ext cx="4149127" cy="1106632"/>
          </a:xfrm>
          <a:custGeom>
            <a:avLst/>
            <a:gdLst>
              <a:gd name="connsiteX0" fmla="*/ 33741 w 4149127"/>
              <a:gd name="connsiteY0" fmla="*/ 1079729 h 1106632"/>
              <a:gd name="connsiteX1" fmla="*/ 2255733 w 4149127"/>
              <a:gd name="connsiteY1" fmla="*/ 970001 h 1106632"/>
              <a:gd name="connsiteX2" fmla="*/ 4102821 w 4149127"/>
              <a:gd name="connsiteY2" fmla="*/ 393929 h 1106632"/>
              <a:gd name="connsiteX3" fmla="*/ 3563325 w 4149127"/>
              <a:gd name="connsiteY3" fmla="*/ 737 h 1106632"/>
              <a:gd name="connsiteX4" fmla="*/ 3243285 w 4149127"/>
              <a:gd name="connsiteY4" fmla="*/ 293345 h 1106632"/>
              <a:gd name="connsiteX5" fmla="*/ 2210013 w 4149127"/>
              <a:gd name="connsiteY5" fmla="*/ 211049 h 1106632"/>
              <a:gd name="connsiteX6" fmla="*/ 1003005 w 4149127"/>
              <a:gd name="connsiteY6" fmla="*/ 576809 h 1106632"/>
              <a:gd name="connsiteX7" fmla="*/ 33741 w 4149127"/>
              <a:gd name="connsiteY7" fmla="*/ 1079729 h 110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127" h="1106632">
                <a:moveTo>
                  <a:pt x="33741" y="1079729"/>
                </a:moveTo>
                <a:cubicBezTo>
                  <a:pt x="242529" y="1145261"/>
                  <a:pt x="1577553" y="1084301"/>
                  <a:pt x="2255733" y="970001"/>
                </a:cubicBezTo>
                <a:cubicBezTo>
                  <a:pt x="2933913" y="855701"/>
                  <a:pt x="3884889" y="555473"/>
                  <a:pt x="4102821" y="393929"/>
                </a:cubicBezTo>
                <a:cubicBezTo>
                  <a:pt x="4320753" y="232385"/>
                  <a:pt x="3706581" y="17501"/>
                  <a:pt x="3563325" y="737"/>
                </a:cubicBezTo>
                <a:cubicBezTo>
                  <a:pt x="3420069" y="-16027"/>
                  <a:pt x="3468837" y="258293"/>
                  <a:pt x="3243285" y="293345"/>
                </a:cubicBezTo>
                <a:cubicBezTo>
                  <a:pt x="3017733" y="328397"/>
                  <a:pt x="2583393" y="163805"/>
                  <a:pt x="2210013" y="211049"/>
                </a:cubicBezTo>
                <a:cubicBezTo>
                  <a:pt x="1836633" y="258293"/>
                  <a:pt x="1367241" y="435077"/>
                  <a:pt x="1003005" y="576809"/>
                </a:cubicBezTo>
                <a:cubicBezTo>
                  <a:pt x="638769" y="718541"/>
                  <a:pt x="-175047" y="1014197"/>
                  <a:pt x="33741" y="1079729"/>
                </a:cubicBezTo>
                <a:close/>
              </a:path>
            </a:pathLst>
          </a:custGeom>
          <a:solidFill>
            <a:srgbClr val="00B050">
              <a:alpha val="14902"/>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E2A047D1-2CE9-C14E-8700-5B71F3C2C99B}"/>
              </a:ext>
            </a:extLst>
          </p:cNvPr>
          <p:cNvSpPr/>
          <p:nvPr/>
        </p:nvSpPr>
        <p:spPr>
          <a:xfrm>
            <a:off x="9156300" y="2733437"/>
            <a:ext cx="1225134" cy="562754"/>
          </a:xfrm>
          <a:custGeom>
            <a:avLst/>
            <a:gdLst>
              <a:gd name="connsiteX0" fmla="*/ 5988 w 1225134"/>
              <a:gd name="connsiteY0" fmla="*/ 229219 h 562754"/>
              <a:gd name="connsiteX1" fmla="*/ 545484 w 1225134"/>
              <a:gd name="connsiteY1" fmla="*/ 512683 h 562754"/>
              <a:gd name="connsiteX2" fmla="*/ 1212996 w 1225134"/>
              <a:gd name="connsiteY2" fmla="*/ 512683 h 562754"/>
              <a:gd name="connsiteX3" fmla="*/ 902100 w 1225134"/>
              <a:gd name="connsiteY3" fmla="*/ 9763 h 562754"/>
              <a:gd name="connsiteX4" fmla="*/ 5988 w 1225134"/>
              <a:gd name="connsiteY4" fmla="*/ 229219 h 56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134" h="562754">
                <a:moveTo>
                  <a:pt x="5988" y="229219"/>
                </a:moveTo>
                <a:cubicBezTo>
                  <a:pt x="-53448" y="313039"/>
                  <a:pt x="344316" y="465439"/>
                  <a:pt x="545484" y="512683"/>
                </a:cubicBezTo>
                <a:cubicBezTo>
                  <a:pt x="746652" y="559927"/>
                  <a:pt x="1153560" y="596503"/>
                  <a:pt x="1212996" y="512683"/>
                </a:cubicBezTo>
                <a:cubicBezTo>
                  <a:pt x="1272432" y="428863"/>
                  <a:pt x="1104792" y="64627"/>
                  <a:pt x="902100" y="9763"/>
                </a:cubicBezTo>
                <a:cubicBezTo>
                  <a:pt x="699408" y="-45101"/>
                  <a:pt x="65424" y="145399"/>
                  <a:pt x="5988" y="229219"/>
                </a:cubicBezTo>
                <a:close/>
              </a:path>
            </a:pathLst>
          </a:custGeom>
          <a:solidFill>
            <a:srgbClr val="0070C0">
              <a:alpha val="14902"/>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F7626D03-3BAB-B544-84BB-9E5A8007BD3B}"/>
              </a:ext>
            </a:extLst>
          </p:cNvPr>
          <p:cNvCxnSpPr/>
          <p:nvPr/>
        </p:nvCxnSpPr>
        <p:spPr>
          <a:xfrm>
            <a:off x="8771725" y="2093239"/>
            <a:ext cx="0" cy="914400"/>
          </a:xfrm>
          <a:prstGeom prst="straightConnector1">
            <a:avLst/>
          </a:prstGeom>
          <a:ln>
            <a:solidFill>
              <a:srgbClr val="00B050"/>
            </a:solidFill>
            <a:headEnd type="none" w="med" len="med"/>
            <a:tailEnd type="arrow" w="med" len="med"/>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395520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4FE5-920A-2C43-9CC5-665F781E769C}"/>
              </a:ext>
            </a:extLst>
          </p:cNvPr>
          <p:cNvSpPr>
            <a:spLocks noGrp="1"/>
          </p:cNvSpPr>
          <p:nvPr>
            <p:ph type="title"/>
          </p:nvPr>
        </p:nvSpPr>
        <p:spPr/>
        <p:txBody>
          <a:bodyPr/>
          <a:lstStyle/>
          <a:p>
            <a:r>
              <a:rPr lang="en-US" dirty="0"/>
              <a:t>Dutch &gt; Spanish: past events</a:t>
            </a:r>
            <a:endParaRPr lang="en-US" cap="small" dirty="0"/>
          </a:p>
        </p:txBody>
      </p:sp>
      <p:sp>
        <p:nvSpPr>
          <p:cNvPr id="4" name="Content Placeholder 3">
            <a:extLst>
              <a:ext uri="{FF2B5EF4-FFF2-40B4-BE49-F238E27FC236}">
                <a16:creationId xmlns:a16="http://schemas.microsoft.com/office/drawing/2014/main" id="{12E22A74-1358-1D41-A550-70FF214C41F5}"/>
              </a:ext>
            </a:extLst>
          </p:cNvPr>
          <p:cNvSpPr>
            <a:spLocks noGrp="1"/>
          </p:cNvSpPr>
          <p:nvPr>
            <p:ph idx="1"/>
          </p:nvPr>
        </p:nvSpPr>
        <p:spPr/>
        <p:txBody>
          <a:bodyPr/>
          <a:lstStyle/>
          <a:p>
            <a:pPr algn="just"/>
            <a:r>
              <a:rPr lang="en-US" dirty="0"/>
              <a:t>Events delimited by a (prehodiernal) temporal adverbial are expressed by the </a:t>
            </a:r>
            <a:r>
              <a:rPr lang="en-US" cap="small" dirty="0"/>
              <a:t>perfect </a:t>
            </a:r>
            <a:r>
              <a:rPr lang="en-US" dirty="0"/>
              <a:t>in Dutch/German/French, but require the </a:t>
            </a:r>
            <a:r>
              <a:rPr lang="en-US" i="1" dirty="0" err="1">
                <a:solidFill>
                  <a:srgbClr val="00B050"/>
                </a:solidFill>
              </a:rPr>
              <a:t>Préterito</a:t>
            </a:r>
            <a:r>
              <a:rPr lang="en-US" i="1" dirty="0">
                <a:solidFill>
                  <a:srgbClr val="00B050"/>
                </a:solidFill>
              </a:rPr>
              <a:t> Indefinido </a:t>
            </a:r>
            <a:r>
              <a:rPr lang="en-US" dirty="0"/>
              <a:t>in Spanish. (compositional semantics).</a:t>
            </a:r>
          </a:p>
          <a:p>
            <a:pPr marL="0" indent="0">
              <a:buNone/>
            </a:pPr>
            <a:endParaRPr lang="en-US" dirty="0"/>
          </a:p>
          <a:p>
            <a:pPr marL="0" indent="0">
              <a:buNone/>
            </a:pPr>
            <a:endParaRPr lang="en-US" dirty="0"/>
          </a:p>
        </p:txBody>
      </p:sp>
      <p:graphicFrame>
        <p:nvGraphicFramePr>
          <p:cNvPr id="5" name="Table 12">
            <a:extLst>
              <a:ext uri="{FF2B5EF4-FFF2-40B4-BE49-F238E27FC236}">
                <a16:creationId xmlns:a16="http://schemas.microsoft.com/office/drawing/2014/main" id="{8F2E80E7-9A06-414C-98BB-F1F8AEA81368}"/>
              </a:ext>
            </a:extLst>
          </p:cNvPr>
          <p:cNvGraphicFramePr>
            <a:graphicFrameLocks noGrp="1"/>
          </p:cNvGraphicFramePr>
          <p:nvPr>
            <p:extLst>
              <p:ext uri="{D42A27DB-BD31-4B8C-83A1-F6EECF244321}">
                <p14:modId xmlns:p14="http://schemas.microsoft.com/office/powerpoint/2010/main" val="2767623955"/>
              </p:ext>
            </p:extLst>
          </p:nvPr>
        </p:nvGraphicFramePr>
        <p:xfrm>
          <a:off x="1804736" y="3607244"/>
          <a:ext cx="9601200" cy="1854200"/>
        </p:xfrm>
        <a:graphic>
          <a:graphicData uri="http://schemas.openxmlformats.org/drawingml/2006/table">
            <a:tbl>
              <a:tblPr firstRow="1" bandRow="1">
                <a:tableStyleId>{2D5ABB26-0587-4C30-8999-92F81FD0307C}</a:tableStyleId>
              </a:tblPr>
              <a:tblGrid>
                <a:gridCol w="653766">
                  <a:extLst>
                    <a:ext uri="{9D8B030D-6E8A-4147-A177-3AD203B41FA5}">
                      <a16:colId xmlns:a16="http://schemas.microsoft.com/office/drawing/2014/main" val="1718756138"/>
                    </a:ext>
                  </a:extLst>
                </a:gridCol>
                <a:gridCol w="7166760">
                  <a:extLst>
                    <a:ext uri="{9D8B030D-6E8A-4147-A177-3AD203B41FA5}">
                      <a16:colId xmlns:a16="http://schemas.microsoft.com/office/drawing/2014/main" val="1765049344"/>
                    </a:ext>
                  </a:extLst>
                </a:gridCol>
                <a:gridCol w="1780674">
                  <a:extLst>
                    <a:ext uri="{9D8B030D-6E8A-4147-A177-3AD203B41FA5}">
                      <a16:colId xmlns:a16="http://schemas.microsoft.com/office/drawing/2014/main" val="1542565101"/>
                    </a:ext>
                  </a:extLst>
                </a:gridCol>
              </a:tblGrid>
              <a:tr h="370840">
                <a:tc>
                  <a:txBody>
                    <a:bodyPr/>
                    <a:lstStyle/>
                    <a:p>
                      <a:r>
                        <a:rPr lang="en-US" dirty="0"/>
                        <a:t>a.</a:t>
                      </a:r>
                    </a:p>
                  </a:txBody>
                  <a:tcPr/>
                </a:tc>
                <a:tc>
                  <a:txBody>
                    <a:bodyPr/>
                    <a:lstStyle/>
                    <a:p>
                      <a:r>
                        <a:rPr lang="en-US" dirty="0"/>
                        <a:t>Il </a:t>
                      </a:r>
                      <a:r>
                        <a:rPr lang="en-US" dirty="0">
                          <a:solidFill>
                            <a:srgbClr val="0070C0"/>
                          </a:solidFill>
                        </a:rPr>
                        <a:t>a perdu </a:t>
                      </a:r>
                      <a:r>
                        <a:rPr lang="en-US" dirty="0">
                          <a:solidFill>
                            <a:schemeClr val="tx1"/>
                          </a:solidFill>
                        </a:rPr>
                        <a:t>son </a:t>
                      </a:r>
                      <a:r>
                        <a:rPr lang="en-US" dirty="0" err="1">
                          <a:solidFill>
                            <a:schemeClr val="tx1"/>
                          </a:solidFill>
                        </a:rPr>
                        <a:t>oncle</a:t>
                      </a:r>
                      <a:r>
                        <a:rPr lang="en-US" dirty="0">
                          <a:solidFill>
                            <a:schemeClr val="tx1"/>
                          </a:solidFill>
                        </a:rPr>
                        <a:t>, il y a </a:t>
                      </a:r>
                      <a:r>
                        <a:rPr lang="en-US" dirty="0" err="1">
                          <a:solidFill>
                            <a:schemeClr val="tx1"/>
                          </a:solidFill>
                        </a:rPr>
                        <a:t>quelque</a:t>
                      </a:r>
                      <a:r>
                        <a:rPr lang="en-US" dirty="0">
                          <a:solidFill>
                            <a:schemeClr val="tx1"/>
                          </a:solidFill>
                        </a:rPr>
                        <a:t> </a:t>
                      </a:r>
                      <a:r>
                        <a:rPr lang="en-US" dirty="0" err="1">
                          <a:solidFill>
                            <a:schemeClr val="tx1"/>
                          </a:solidFill>
                        </a:rPr>
                        <a:t>mois</a:t>
                      </a:r>
                      <a:r>
                        <a:rPr lang="en-US" dirty="0">
                          <a:solidFill>
                            <a:schemeClr val="tx1"/>
                          </a:solidFill>
                        </a:rPr>
                        <a:t>.</a:t>
                      </a:r>
                      <a:endParaRPr lang="en-US" dirty="0">
                        <a:solidFill>
                          <a:srgbClr val="0070C0"/>
                        </a:solidFill>
                      </a:endParaRPr>
                    </a:p>
                  </a:txBody>
                  <a:tcPr/>
                </a:tc>
                <a:tc>
                  <a:txBody>
                    <a:bodyPr/>
                    <a:lstStyle/>
                    <a:p>
                      <a:r>
                        <a:rPr lang="en-US" dirty="0"/>
                        <a:t>[French]</a:t>
                      </a:r>
                    </a:p>
                  </a:txBody>
                  <a:tcPr/>
                </a:tc>
                <a:extLst>
                  <a:ext uri="{0D108BD9-81ED-4DB2-BD59-A6C34878D82A}">
                    <a16:rowId xmlns:a16="http://schemas.microsoft.com/office/drawing/2014/main" val="3803443238"/>
                  </a:ext>
                </a:extLst>
              </a:tr>
              <a:tr h="370840">
                <a:tc>
                  <a:txBody>
                    <a:bodyPr/>
                    <a:lstStyle/>
                    <a:p>
                      <a:r>
                        <a:rPr lang="en-US" dirty="0"/>
                        <a:t>b.</a:t>
                      </a:r>
                    </a:p>
                  </a:txBody>
                  <a:tcPr/>
                </a:tc>
                <a:tc>
                  <a:txBody>
                    <a:bodyPr/>
                    <a:lstStyle/>
                    <a:p>
                      <a:r>
                        <a:rPr lang="en-US" dirty="0"/>
                        <a:t>Er </a:t>
                      </a:r>
                      <a:r>
                        <a:rPr lang="en-US" dirty="0">
                          <a:solidFill>
                            <a:srgbClr val="0070C0"/>
                          </a:solidFill>
                        </a:rPr>
                        <a:t>hat </a:t>
                      </a:r>
                      <a:r>
                        <a:rPr lang="en-US" dirty="0" err="1">
                          <a:solidFill>
                            <a:schemeClr val="tx1"/>
                          </a:solidFill>
                        </a:rPr>
                        <a:t>voor</a:t>
                      </a:r>
                      <a:r>
                        <a:rPr lang="en-US" dirty="0">
                          <a:solidFill>
                            <a:schemeClr val="tx1"/>
                          </a:solidFill>
                        </a:rPr>
                        <a:t> </a:t>
                      </a:r>
                      <a:r>
                        <a:rPr lang="en-US" dirty="0" err="1">
                          <a:solidFill>
                            <a:schemeClr val="tx1"/>
                          </a:solidFill>
                        </a:rPr>
                        <a:t>ein</a:t>
                      </a:r>
                      <a:r>
                        <a:rPr lang="en-US" dirty="0">
                          <a:solidFill>
                            <a:schemeClr val="tx1"/>
                          </a:solidFill>
                        </a:rPr>
                        <a:t> </a:t>
                      </a:r>
                      <a:r>
                        <a:rPr lang="en-US" dirty="0" err="1">
                          <a:solidFill>
                            <a:schemeClr val="tx1"/>
                          </a:solidFill>
                        </a:rPr>
                        <a:t>paar</a:t>
                      </a:r>
                      <a:r>
                        <a:rPr lang="en-US" dirty="0">
                          <a:solidFill>
                            <a:schemeClr val="tx1"/>
                          </a:solidFill>
                        </a:rPr>
                        <a:t> </a:t>
                      </a:r>
                      <a:r>
                        <a:rPr lang="en-US" dirty="0" err="1">
                          <a:solidFill>
                            <a:schemeClr val="tx1"/>
                          </a:solidFill>
                        </a:rPr>
                        <a:t>Monaten</a:t>
                      </a:r>
                      <a:r>
                        <a:rPr lang="en-US" dirty="0">
                          <a:solidFill>
                            <a:schemeClr val="tx1"/>
                          </a:solidFill>
                        </a:rPr>
                        <a:t> </a:t>
                      </a:r>
                      <a:r>
                        <a:rPr lang="en-US" dirty="0" err="1">
                          <a:solidFill>
                            <a:schemeClr val="tx1"/>
                          </a:solidFill>
                        </a:rPr>
                        <a:t>seinen</a:t>
                      </a:r>
                      <a:r>
                        <a:rPr lang="en-US" dirty="0">
                          <a:solidFill>
                            <a:schemeClr val="tx1"/>
                          </a:solidFill>
                        </a:rPr>
                        <a:t> </a:t>
                      </a:r>
                      <a:r>
                        <a:rPr lang="en-US" dirty="0" err="1">
                          <a:solidFill>
                            <a:schemeClr val="tx1"/>
                          </a:solidFill>
                        </a:rPr>
                        <a:t>Onkel</a:t>
                      </a:r>
                      <a:r>
                        <a:rPr lang="en-US" dirty="0">
                          <a:solidFill>
                            <a:srgbClr val="92D050"/>
                          </a:solidFill>
                        </a:rPr>
                        <a:t> </a:t>
                      </a:r>
                      <a:r>
                        <a:rPr lang="en-US" dirty="0" err="1">
                          <a:solidFill>
                            <a:srgbClr val="0070C0"/>
                          </a:solidFill>
                        </a:rPr>
                        <a:t>verloren</a:t>
                      </a:r>
                      <a:r>
                        <a:rPr lang="en-US" dirty="0">
                          <a:solidFill>
                            <a:srgbClr val="92D050"/>
                          </a:solidFill>
                        </a:rPr>
                        <a:t>, </a:t>
                      </a:r>
                      <a:endParaRPr lang="en-US" dirty="0"/>
                    </a:p>
                  </a:txBody>
                  <a:tcPr/>
                </a:tc>
                <a:tc>
                  <a:txBody>
                    <a:bodyPr/>
                    <a:lstStyle/>
                    <a:p>
                      <a:r>
                        <a:rPr lang="en-US" dirty="0"/>
                        <a:t>[German]</a:t>
                      </a:r>
                    </a:p>
                  </a:txBody>
                  <a:tcPr/>
                </a:tc>
                <a:extLst>
                  <a:ext uri="{0D108BD9-81ED-4DB2-BD59-A6C34878D82A}">
                    <a16:rowId xmlns:a16="http://schemas.microsoft.com/office/drawing/2014/main" val="603844098"/>
                  </a:ext>
                </a:extLst>
              </a:tr>
              <a:tr h="370840">
                <a:tc>
                  <a:txBody>
                    <a:bodyPr/>
                    <a:lstStyle/>
                    <a:p>
                      <a:r>
                        <a:rPr lang="en-US" dirty="0"/>
                        <a:t>c.</a:t>
                      </a:r>
                    </a:p>
                  </a:txBody>
                  <a:tcPr/>
                </a:tc>
                <a:tc>
                  <a:txBody>
                    <a:bodyPr/>
                    <a:lstStyle/>
                    <a:p>
                      <a:r>
                        <a:rPr lang="en-US" dirty="0" err="1"/>
                        <a:t>Hij</a:t>
                      </a:r>
                      <a:r>
                        <a:rPr lang="en-US" dirty="0"/>
                        <a:t> </a:t>
                      </a:r>
                      <a:r>
                        <a:rPr lang="en-US" dirty="0" err="1">
                          <a:solidFill>
                            <a:srgbClr val="0070C0"/>
                          </a:solidFill>
                        </a:rPr>
                        <a:t>heeft</a:t>
                      </a:r>
                      <a:r>
                        <a:rPr lang="en-US" dirty="0"/>
                        <a:t> </a:t>
                      </a:r>
                      <a:r>
                        <a:rPr lang="en-US" dirty="0" err="1"/>
                        <a:t>zijn</a:t>
                      </a:r>
                      <a:r>
                        <a:rPr lang="en-US" dirty="0"/>
                        <a:t> </a:t>
                      </a:r>
                      <a:r>
                        <a:rPr lang="en-US" dirty="0" err="1"/>
                        <a:t>oom</a:t>
                      </a:r>
                      <a:r>
                        <a:rPr lang="en-US" dirty="0"/>
                        <a:t> </a:t>
                      </a:r>
                      <a:r>
                        <a:rPr lang="en-US" dirty="0" err="1"/>
                        <a:t>een</a:t>
                      </a:r>
                      <a:r>
                        <a:rPr lang="en-US" dirty="0"/>
                        <a:t> </a:t>
                      </a:r>
                      <a:r>
                        <a:rPr lang="en-US" dirty="0" err="1"/>
                        <a:t>paar</a:t>
                      </a:r>
                      <a:r>
                        <a:rPr lang="en-US" dirty="0"/>
                        <a:t> </a:t>
                      </a:r>
                      <a:r>
                        <a:rPr lang="en-US" dirty="0" err="1"/>
                        <a:t>manden</a:t>
                      </a:r>
                      <a:r>
                        <a:rPr lang="en-US" dirty="0"/>
                        <a:t> </a:t>
                      </a:r>
                      <a:r>
                        <a:rPr lang="en-US" dirty="0" err="1"/>
                        <a:t>geleden</a:t>
                      </a:r>
                      <a:r>
                        <a:rPr lang="en-US" dirty="0"/>
                        <a:t> </a:t>
                      </a:r>
                      <a:r>
                        <a:rPr lang="en-US" dirty="0" err="1">
                          <a:solidFill>
                            <a:srgbClr val="0070C0"/>
                          </a:solidFill>
                        </a:rPr>
                        <a:t>verloren</a:t>
                      </a:r>
                      <a:r>
                        <a:rPr lang="en-US" dirty="0"/>
                        <a:t>.</a:t>
                      </a:r>
                    </a:p>
                  </a:txBody>
                  <a:tcPr/>
                </a:tc>
                <a:tc>
                  <a:txBody>
                    <a:bodyPr/>
                    <a:lstStyle/>
                    <a:p>
                      <a:r>
                        <a:rPr lang="en-US" dirty="0"/>
                        <a:t>[Dutch]</a:t>
                      </a:r>
                    </a:p>
                  </a:txBody>
                  <a:tcPr/>
                </a:tc>
                <a:extLst>
                  <a:ext uri="{0D108BD9-81ED-4DB2-BD59-A6C34878D82A}">
                    <a16:rowId xmlns:a16="http://schemas.microsoft.com/office/drawing/2014/main" val="4204095035"/>
                  </a:ext>
                </a:extLst>
              </a:tr>
              <a:tr h="370840">
                <a:tc>
                  <a:txBody>
                    <a:bodyPr/>
                    <a:lstStyle/>
                    <a:p>
                      <a:r>
                        <a:rPr lang="en-US" dirty="0"/>
                        <a:t>d.</a:t>
                      </a:r>
                    </a:p>
                  </a:txBody>
                  <a:tcPr/>
                </a:tc>
                <a:tc>
                  <a:txBody>
                    <a:bodyPr/>
                    <a:lstStyle/>
                    <a:p>
                      <a:r>
                        <a:rPr lang="en-US" dirty="0" err="1">
                          <a:solidFill>
                            <a:srgbClr val="00B050"/>
                          </a:solidFill>
                        </a:rPr>
                        <a:t>Perdió</a:t>
                      </a:r>
                      <a:r>
                        <a:rPr lang="en-US" dirty="0"/>
                        <a:t> a </a:t>
                      </a:r>
                      <a:r>
                        <a:rPr lang="en-US" dirty="0" err="1"/>
                        <a:t>su</a:t>
                      </a:r>
                      <a:r>
                        <a:rPr lang="en-US" dirty="0"/>
                        <a:t> </a:t>
                      </a:r>
                      <a:r>
                        <a:rPr lang="en-US" dirty="0" err="1"/>
                        <a:t>tío</a:t>
                      </a:r>
                      <a:r>
                        <a:rPr lang="en-US" dirty="0"/>
                        <a:t> </a:t>
                      </a:r>
                      <a:r>
                        <a:rPr lang="en-US" dirty="0" err="1"/>
                        <a:t>hace</a:t>
                      </a:r>
                      <a:r>
                        <a:rPr lang="en-US" dirty="0"/>
                        <a:t> </a:t>
                      </a:r>
                      <a:r>
                        <a:rPr lang="en-US" dirty="0" err="1"/>
                        <a:t>algunos</a:t>
                      </a:r>
                      <a:r>
                        <a:rPr lang="en-US" dirty="0"/>
                        <a:t> meses.</a:t>
                      </a:r>
                    </a:p>
                  </a:txBody>
                  <a:tcPr/>
                </a:tc>
                <a:tc>
                  <a:txBody>
                    <a:bodyPr/>
                    <a:lstStyle/>
                    <a:p>
                      <a:r>
                        <a:rPr lang="en-US" dirty="0"/>
                        <a:t>[Spanish]</a:t>
                      </a:r>
                    </a:p>
                  </a:txBody>
                  <a:tcPr/>
                </a:tc>
                <a:extLst>
                  <a:ext uri="{0D108BD9-81ED-4DB2-BD59-A6C34878D82A}">
                    <a16:rowId xmlns:a16="http://schemas.microsoft.com/office/drawing/2014/main" val="2060639123"/>
                  </a:ext>
                </a:extLst>
              </a:tr>
              <a:tr h="370840">
                <a:tc>
                  <a:txBody>
                    <a:bodyPr/>
                    <a:lstStyle/>
                    <a:p>
                      <a:r>
                        <a:rPr lang="en-US" dirty="0"/>
                        <a:t>e.</a:t>
                      </a:r>
                    </a:p>
                  </a:txBody>
                  <a:tcPr/>
                </a:tc>
                <a:tc>
                  <a:txBody>
                    <a:bodyPr/>
                    <a:lstStyle/>
                    <a:p>
                      <a:r>
                        <a:rPr lang="en-US" dirty="0"/>
                        <a:t>He </a:t>
                      </a:r>
                      <a:r>
                        <a:rPr lang="en-US" dirty="0">
                          <a:solidFill>
                            <a:srgbClr val="00B050"/>
                          </a:solidFill>
                        </a:rPr>
                        <a:t>lost</a:t>
                      </a:r>
                      <a:r>
                        <a:rPr lang="en-US" dirty="0"/>
                        <a:t> his uncle some months ago.</a:t>
                      </a:r>
                    </a:p>
                  </a:txBody>
                  <a:tcPr/>
                </a:tc>
                <a:tc>
                  <a:txBody>
                    <a:bodyPr/>
                    <a:lstStyle/>
                    <a:p>
                      <a:r>
                        <a:rPr lang="en-US" dirty="0"/>
                        <a:t>[English]</a:t>
                      </a:r>
                    </a:p>
                  </a:txBody>
                  <a:tcPr/>
                </a:tc>
                <a:extLst>
                  <a:ext uri="{0D108BD9-81ED-4DB2-BD59-A6C34878D82A}">
                    <a16:rowId xmlns:a16="http://schemas.microsoft.com/office/drawing/2014/main" val="1992124539"/>
                  </a:ext>
                </a:extLst>
              </a:tr>
            </a:tbl>
          </a:graphicData>
        </a:graphic>
      </p:graphicFrame>
    </p:spTree>
    <p:extLst>
      <p:ext uri="{BB962C8B-B14F-4D97-AF65-F5344CB8AC3E}">
        <p14:creationId xmlns:p14="http://schemas.microsoft.com/office/powerpoint/2010/main" val="3098708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4FE5-920A-2C43-9CC5-665F781E769C}"/>
              </a:ext>
            </a:extLst>
          </p:cNvPr>
          <p:cNvSpPr>
            <a:spLocks noGrp="1"/>
          </p:cNvSpPr>
          <p:nvPr>
            <p:ph type="title"/>
          </p:nvPr>
        </p:nvSpPr>
        <p:spPr>
          <a:xfrm>
            <a:off x="745067" y="0"/>
            <a:ext cx="9601200" cy="1485900"/>
          </a:xfrm>
        </p:spPr>
        <p:txBody>
          <a:bodyPr/>
          <a:lstStyle/>
          <a:p>
            <a:r>
              <a:rPr lang="en-US" dirty="0"/>
              <a:t>Spanish - </a:t>
            </a:r>
            <a:r>
              <a:rPr lang="en-US" cap="small" dirty="0"/>
              <a:t>Perfect</a:t>
            </a:r>
            <a:r>
              <a:rPr lang="en-US" dirty="0"/>
              <a:t> and </a:t>
            </a:r>
            <a:r>
              <a:rPr lang="en-US" cap="small" dirty="0"/>
              <a:t>Past</a:t>
            </a:r>
            <a:endParaRPr lang="en-US" dirty="0"/>
          </a:p>
        </p:txBody>
      </p:sp>
      <p:pic>
        <p:nvPicPr>
          <p:cNvPr id="7" name="Content Placeholder 6">
            <a:extLst>
              <a:ext uri="{FF2B5EF4-FFF2-40B4-BE49-F238E27FC236}">
                <a16:creationId xmlns:a16="http://schemas.microsoft.com/office/drawing/2014/main" id="{4D1F71A1-C52C-004F-ACAF-C2721A164E77}"/>
              </a:ext>
            </a:extLst>
          </p:cNvPr>
          <p:cNvPicPr>
            <a:picLocks noGrp="1" noChangeAspect="1"/>
          </p:cNvPicPr>
          <p:nvPr>
            <p:ph idx="1"/>
          </p:nvPr>
        </p:nvPicPr>
        <p:blipFill>
          <a:blip r:embed="rId3"/>
          <a:srcRect/>
          <a:stretch/>
        </p:blipFill>
        <p:spPr>
          <a:xfrm>
            <a:off x="1365800" y="741062"/>
            <a:ext cx="9460397" cy="6097584"/>
          </a:xfrm>
        </p:spPr>
      </p:pic>
      <p:sp>
        <p:nvSpPr>
          <p:cNvPr id="5" name="Freeform 4">
            <a:extLst>
              <a:ext uri="{FF2B5EF4-FFF2-40B4-BE49-F238E27FC236}">
                <a16:creationId xmlns:a16="http://schemas.microsoft.com/office/drawing/2014/main" id="{44BEBF90-3250-3745-8053-3D07AB331633}"/>
              </a:ext>
            </a:extLst>
          </p:cNvPr>
          <p:cNvSpPr/>
          <p:nvPr/>
        </p:nvSpPr>
        <p:spPr>
          <a:xfrm>
            <a:off x="4830867" y="3007639"/>
            <a:ext cx="4149127" cy="1106632"/>
          </a:xfrm>
          <a:custGeom>
            <a:avLst/>
            <a:gdLst>
              <a:gd name="connsiteX0" fmla="*/ 33741 w 4149127"/>
              <a:gd name="connsiteY0" fmla="*/ 1079729 h 1106632"/>
              <a:gd name="connsiteX1" fmla="*/ 2255733 w 4149127"/>
              <a:gd name="connsiteY1" fmla="*/ 970001 h 1106632"/>
              <a:gd name="connsiteX2" fmla="*/ 4102821 w 4149127"/>
              <a:gd name="connsiteY2" fmla="*/ 393929 h 1106632"/>
              <a:gd name="connsiteX3" fmla="*/ 3563325 w 4149127"/>
              <a:gd name="connsiteY3" fmla="*/ 737 h 1106632"/>
              <a:gd name="connsiteX4" fmla="*/ 3243285 w 4149127"/>
              <a:gd name="connsiteY4" fmla="*/ 293345 h 1106632"/>
              <a:gd name="connsiteX5" fmla="*/ 2210013 w 4149127"/>
              <a:gd name="connsiteY5" fmla="*/ 211049 h 1106632"/>
              <a:gd name="connsiteX6" fmla="*/ 1003005 w 4149127"/>
              <a:gd name="connsiteY6" fmla="*/ 576809 h 1106632"/>
              <a:gd name="connsiteX7" fmla="*/ 33741 w 4149127"/>
              <a:gd name="connsiteY7" fmla="*/ 1079729 h 110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9127" h="1106632">
                <a:moveTo>
                  <a:pt x="33741" y="1079729"/>
                </a:moveTo>
                <a:cubicBezTo>
                  <a:pt x="242529" y="1145261"/>
                  <a:pt x="1577553" y="1084301"/>
                  <a:pt x="2255733" y="970001"/>
                </a:cubicBezTo>
                <a:cubicBezTo>
                  <a:pt x="2933913" y="855701"/>
                  <a:pt x="3884889" y="555473"/>
                  <a:pt x="4102821" y="393929"/>
                </a:cubicBezTo>
                <a:cubicBezTo>
                  <a:pt x="4320753" y="232385"/>
                  <a:pt x="3706581" y="17501"/>
                  <a:pt x="3563325" y="737"/>
                </a:cubicBezTo>
                <a:cubicBezTo>
                  <a:pt x="3420069" y="-16027"/>
                  <a:pt x="3468837" y="258293"/>
                  <a:pt x="3243285" y="293345"/>
                </a:cubicBezTo>
                <a:cubicBezTo>
                  <a:pt x="3017733" y="328397"/>
                  <a:pt x="2583393" y="163805"/>
                  <a:pt x="2210013" y="211049"/>
                </a:cubicBezTo>
                <a:cubicBezTo>
                  <a:pt x="1836633" y="258293"/>
                  <a:pt x="1367241" y="435077"/>
                  <a:pt x="1003005" y="576809"/>
                </a:cubicBezTo>
                <a:cubicBezTo>
                  <a:pt x="638769" y="718541"/>
                  <a:pt x="-175047" y="1014197"/>
                  <a:pt x="33741" y="1079729"/>
                </a:cubicBezTo>
                <a:close/>
              </a:path>
            </a:pathLst>
          </a:custGeom>
          <a:solidFill>
            <a:srgbClr val="00B050">
              <a:alpha val="14902"/>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E2A047D1-2CE9-C14E-8700-5B71F3C2C99B}"/>
              </a:ext>
            </a:extLst>
          </p:cNvPr>
          <p:cNvSpPr/>
          <p:nvPr/>
        </p:nvSpPr>
        <p:spPr>
          <a:xfrm>
            <a:off x="9156300" y="2733437"/>
            <a:ext cx="1225134" cy="562754"/>
          </a:xfrm>
          <a:custGeom>
            <a:avLst/>
            <a:gdLst>
              <a:gd name="connsiteX0" fmla="*/ 5988 w 1225134"/>
              <a:gd name="connsiteY0" fmla="*/ 229219 h 562754"/>
              <a:gd name="connsiteX1" fmla="*/ 545484 w 1225134"/>
              <a:gd name="connsiteY1" fmla="*/ 512683 h 562754"/>
              <a:gd name="connsiteX2" fmla="*/ 1212996 w 1225134"/>
              <a:gd name="connsiteY2" fmla="*/ 512683 h 562754"/>
              <a:gd name="connsiteX3" fmla="*/ 902100 w 1225134"/>
              <a:gd name="connsiteY3" fmla="*/ 9763 h 562754"/>
              <a:gd name="connsiteX4" fmla="*/ 5988 w 1225134"/>
              <a:gd name="connsiteY4" fmla="*/ 229219 h 56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134" h="562754">
                <a:moveTo>
                  <a:pt x="5988" y="229219"/>
                </a:moveTo>
                <a:cubicBezTo>
                  <a:pt x="-53448" y="313039"/>
                  <a:pt x="344316" y="465439"/>
                  <a:pt x="545484" y="512683"/>
                </a:cubicBezTo>
                <a:cubicBezTo>
                  <a:pt x="746652" y="559927"/>
                  <a:pt x="1153560" y="596503"/>
                  <a:pt x="1212996" y="512683"/>
                </a:cubicBezTo>
                <a:cubicBezTo>
                  <a:pt x="1272432" y="428863"/>
                  <a:pt x="1104792" y="64627"/>
                  <a:pt x="902100" y="9763"/>
                </a:cubicBezTo>
                <a:cubicBezTo>
                  <a:pt x="699408" y="-45101"/>
                  <a:pt x="65424" y="145399"/>
                  <a:pt x="5988" y="229219"/>
                </a:cubicBezTo>
                <a:close/>
              </a:path>
            </a:pathLst>
          </a:custGeom>
          <a:solidFill>
            <a:srgbClr val="0070C0">
              <a:alpha val="14902"/>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8152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4FE5-920A-2C43-9CC5-665F781E769C}"/>
              </a:ext>
            </a:extLst>
          </p:cNvPr>
          <p:cNvSpPr>
            <a:spLocks noGrp="1"/>
          </p:cNvSpPr>
          <p:nvPr>
            <p:ph type="title"/>
          </p:nvPr>
        </p:nvSpPr>
        <p:spPr>
          <a:xfrm>
            <a:off x="745067" y="0"/>
            <a:ext cx="9601200" cy="1485900"/>
          </a:xfrm>
        </p:spPr>
        <p:txBody>
          <a:bodyPr/>
          <a:lstStyle/>
          <a:p>
            <a:r>
              <a:rPr lang="en-US" dirty="0"/>
              <a:t>English - </a:t>
            </a:r>
            <a:r>
              <a:rPr lang="en-US" cap="small" dirty="0"/>
              <a:t>Perfect</a:t>
            </a:r>
            <a:r>
              <a:rPr lang="en-US" dirty="0"/>
              <a:t> and </a:t>
            </a:r>
            <a:r>
              <a:rPr lang="en-US" cap="small" dirty="0"/>
              <a:t>Past</a:t>
            </a:r>
            <a:endParaRPr lang="en-US" dirty="0"/>
          </a:p>
        </p:txBody>
      </p:sp>
      <p:pic>
        <p:nvPicPr>
          <p:cNvPr id="7" name="Content Placeholder 6">
            <a:extLst>
              <a:ext uri="{FF2B5EF4-FFF2-40B4-BE49-F238E27FC236}">
                <a16:creationId xmlns:a16="http://schemas.microsoft.com/office/drawing/2014/main" id="{4D1F71A1-C52C-004F-ACAF-C2721A164E77}"/>
              </a:ext>
            </a:extLst>
          </p:cNvPr>
          <p:cNvPicPr>
            <a:picLocks noGrp="1" noChangeAspect="1"/>
          </p:cNvPicPr>
          <p:nvPr>
            <p:ph idx="1"/>
          </p:nvPr>
        </p:nvPicPr>
        <p:blipFill>
          <a:blip r:embed="rId3"/>
          <a:srcRect/>
          <a:stretch/>
        </p:blipFill>
        <p:spPr>
          <a:xfrm>
            <a:off x="1415905" y="741062"/>
            <a:ext cx="9360187" cy="6097584"/>
          </a:xfrm>
        </p:spPr>
      </p:pic>
      <p:sp>
        <p:nvSpPr>
          <p:cNvPr id="5" name="Freeform 4">
            <a:extLst>
              <a:ext uri="{FF2B5EF4-FFF2-40B4-BE49-F238E27FC236}">
                <a16:creationId xmlns:a16="http://schemas.microsoft.com/office/drawing/2014/main" id="{1DC42524-DF52-E14F-995D-A00FF8EF8CC8}"/>
              </a:ext>
            </a:extLst>
          </p:cNvPr>
          <p:cNvSpPr/>
          <p:nvPr/>
        </p:nvSpPr>
        <p:spPr>
          <a:xfrm>
            <a:off x="9722782" y="2544311"/>
            <a:ext cx="381503" cy="338268"/>
          </a:xfrm>
          <a:custGeom>
            <a:avLst/>
            <a:gdLst>
              <a:gd name="connsiteX0" fmla="*/ 24722 w 381503"/>
              <a:gd name="connsiteY0" fmla="*/ 336049 h 338268"/>
              <a:gd name="connsiteX1" fmla="*/ 381338 w 381503"/>
              <a:gd name="connsiteY1" fmla="*/ 144025 h 338268"/>
              <a:gd name="connsiteX2" fmla="*/ 70442 w 381503"/>
              <a:gd name="connsiteY2" fmla="*/ 6865 h 338268"/>
              <a:gd name="connsiteX3" fmla="*/ 24722 w 381503"/>
              <a:gd name="connsiteY3" fmla="*/ 336049 h 338268"/>
            </a:gdLst>
            <a:ahLst/>
            <a:cxnLst>
              <a:cxn ang="0">
                <a:pos x="connsiteX0" y="connsiteY0"/>
              </a:cxn>
              <a:cxn ang="0">
                <a:pos x="connsiteX1" y="connsiteY1"/>
              </a:cxn>
              <a:cxn ang="0">
                <a:pos x="connsiteX2" y="connsiteY2"/>
              </a:cxn>
              <a:cxn ang="0">
                <a:pos x="connsiteX3" y="connsiteY3"/>
              </a:cxn>
            </a:cxnLst>
            <a:rect l="l" t="t" r="r" b="b"/>
            <a:pathLst>
              <a:path w="381503" h="338268">
                <a:moveTo>
                  <a:pt x="24722" y="336049"/>
                </a:moveTo>
                <a:cubicBezTo>
                  <a:pt x="76538" y="358909"/>
                  <a:pt x="373718" y="198889"/>
                  <a:pt x="381338" y="144025"/>
                </a:cubicBezTo>
                <a:cubicBezTo>
                  <a:pt x="388958" y="89161"/>
                  <a:pt x="131402" y="-29711"/>
                  <a:pt x="70442" y="6865"/>
                </a:cubicBezTo>
                <a:cubicBezTo>
                  <a:pt x="9482" y="43441"/>
                  <a:pt x="-27094" y="313189"/>
                  <a:pt x="24722" y="336049"/>
                </a:cubicBezTo>
                <a:close/>
              </a:path>
            </a:pathLst>
          </a:custGeom>
          <a:solidFill>
            <a:srgbClr val="0070C0">
              <a:alpha val="14902"/>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E0B741E5-32AD-7B44-A802-F6E94D5B1E76}"/>
              </a:ext>
            </a:extLst>
          </p:cNvPr>
          <p:cNvSpPr/>
          <p:nvPr/>
        </p:nvSpPr>
        <p:spPr>
          <a:xfrm>
            <a:off x="4840636" y="2607880"/>
            <a:ext cx="4569316" cy="1628989"/>
          </a:xfrm>
          <a:custGeom>
            <a:avLst/>
            <a:gdLst>
              <a:gd name="connsiteX0" fmla="*/ 69692 w 4569316"/>
              <a:gd name="connsiteY0" fmla="*/ 1324040 h 1628989"/>
              <a:gd name="connsiteX1" fmla="*/ 2849468 w 4569316"/>
              <a:gd name="connsiteY1" fmla="*/ 1598360 h 1628989"/>
              <a:gd name="connsiteX2" fmla="*/ 3992468 w 4569316"/>
              <a:gd name="connsiteY2" fmla="*/ 610808 h 1628989"/>
              <a:gd name="connsiteX3" fmla="*/ 4568540 w 4569316"/>
              <a:gd name="connsiteY3" fmla="*/ 254192 h 1628989"/>
              <a:gd name="connsiteX4" fmla="*/ 3882740 w 4569316"/>
              <a:gd name="connsiteY4" fmla="*/ 7304 h 1628989"/>
              <a:gd name="connsiteX5" fmla="*/ 3361532 w 4569316"/>
              <a:gd name="connsiteY5" fmla="*/ 537656 h 1628989"/>
              <a:gd name="connsiteX6" fmla="*/ 2849468 w 4569316"/>
              <a:gd name="connsiteY6" fmla="*/ 354776 h 1628989"/>
              <a:gd name="connsiteX7" fmla="*/ 2136236 w 4569316"/>
              <a:gd name="connsiteY7" fmla="*/ 336488 h 1628989"/>
              <a:gd name="connsiteX8" fmla="*/ 947516 w 4569316"/>
              <a:gd name="connsiteY8" fmla="*/ 775400 h 1628989"/>
              <a:gd name="connsiteX9" fmla="*/ 69692 w 4569316"/>
              <a:gd name="connsiteY9" fmla="*/ 1324040 h 1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9316" h="1628989">
                <a:moveTo>
                  <a:pt x="69692" y="1324040"/>
                </a:moveTo>
                <a:cubicBezTo>
                  <a:pt x="386684" y="1461200"/>
                  <a:pt x="2195672" y="1717232"/>
                  <a:pt x="2849468" y="1598360"/>
                </a:cubicBezTo>
                <a:cubicBezTo>
                  <a:pt x="3503264" y="1479488"/>
                  <a:pt x="3705956" y="834836"/>
                  <a:pt x="3992468" y="610808"/>
                </a:cubicBezTo>
                <a:cubicBezTo>
                  <a:pt x="4278980" y="386780"/>
                  <a:pt x="4586828" y="354776"/>
                  <a:pt x="4568540" y="254192"/>
                </a:cubicBezTo>
                <a:cubicBezTo>
                  <a:pt x="4550252" y="153608"/>
                  <a:pt x="4083908" y="-39940"/>
                  <a:pt x="3882740" y="7304"/>
                </a:cubicBezTo>
                <a:cubicBezTo>
                  <a:pt x="3681572" y="54548"/>
                  <a:pt x="3533744" y="479744"/>
                  <a:pt x="3361532" y="537656"/>
                </a:cubicBezTo>
                <a:cubicBezTo>
                  <a:pt x="3189320" y="595568"/>
                  <a:pt x="3053684" y="388304"/>
                  <a:pt x="2849468" y="354776"/>
                </a:cubicBezTo>
                <a:cubicBezTo>
                  <a:pt x="2645252" y="321248"/>
                  <a:pt x="2453228" y="266384"/>
                  <a:pt x="2136236" y="336488"/>
                </a:cubicBezTo>
                <a:cubicBezTo>
                  <a:pt x="1819244" y="406592"/>
                  <a:pt x="1294988" y="613856"/>
                  <a:pt x="947516" y="775400"/>
                </a:cubicBezTo>
                <a:cubicBezTo>
                  <a:pt x="600044" y="936944"/>
                  <a:pt x="-247300" y="1186880"/>
                  <a:pt x="69692" y="1324040"/>
                </a:cubicBezTo>
                <a:close/>
              </a:path>
            </a:pathLst>
          </a:custGeom>
          <a:solidFill>
            <a:srgbClr val="00B050">
              <a:alpha val="14902"/>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B9E5FCD5-9BB5-104E-9CB1-34B5EDCB5107}"/>
              </a:ext>
            </a:extLst>
          </p:cNvPr>
          <p:cNvCxnSpPr/>
          <p:nvPr/>
        </p:nvCxnSpPr>
        <p:spPr>
          <a:xfrm>
            <a:off x="9236946" y="1693480"/>
            <a:ext cx="0" cy="914400"/>
          </a:xfrm>
          <a:prstGeom prst="straightConnector1">
            <a:avLst/>
          </a:prstGeom>
          <a:ln>
            <a:solidFill>
              <a:srgbClr val="00B050"/>
            </a:solidFill>
            <a:headEnd type="none" w="med" len="med"/>
            <a:tailEnd type="arrow" w="med" len="med"/>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4657415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4FE5-920A-2C43-9CC5-665F781E769C}"/>
              </a:ext>
            </a:extLst>
          </p:cNvPr>
          <p:cNvSpPr>
            <a:spLocks noGrp="1"/>
          </p:cNvSpPr>
          <p:nvPr>
            <p:ph type="title"/>
          </p:nvPr>
        </p:nvSpPr>
        <p:spPr/>
        <p:txBody>
          <a:bodyPr/>
          <a:lstStyle/>
          <a:p>
            <a:r>
              <a:rPr lang="en-US" dirty="0"/>
              <a:t>Spanish &gt; English: pragmatics?</a:t>
            </a:r>
            <a:endParaRPr lang="en-US" cap="small" dirty="0"/>
          </a:p>
        </p:txBody>
      </p:sp>
      <p:sp>
        <p:nvSpPr>
          <p:cNvPr id="4" name="Content Placeholder 3">
            <a:extLst>
              <a:ext uri="{FF2B5EF4-FFF2-40B4-BE49-F238E27FC236}">
                <a16:creationId xmlns:a16="http://schemas.microsoft.com/office/drawing/2014/main" id="{12E22A74-1358-1D41-A550-70FF214C41F5}"/>
              </a:ext>
            </a:extLst>
          </p:cNvPr>
          <p:cNvSpPr>
            <a:spLocks noGrp="1"/>
          </p:cNvSpPr>
          <p:nvPr>
            <p:ph idx="1"/>
          </p:nvPr>
        </p:nvSpPr>
        <p:spPr/>
        <p:txBody>
          <a:bodyPr/>
          <a:lstStyle/>
          <a:p>
            <a:pPr>
              <a:buClr>
                <a:schemeClr val="tx1"/>
              </a:buClr>
            </a:pPr>
            <a:r>
              <a:rPr lang="fr-FR" i="1" dirty="0">
                <a:solidFill>
                  <a:srgbClr val="0070C0"/>
                </a:solidFill>
              </a:rPr>
              <a:t>Pretérito Perfecto Compuesto</a:t>
            </a:r>
            <a:r>
              <a:rPr lang="fr-FR" dirty="0"/>
              <a:t> </a:t>
            </a:r>
            <a:r>
              <a:rPr lang="fr-FR" dirty="0" err="1"/>
              <a:t>seems</a:t>
            </a:r>
            <a:r>
              <a:rPr lang="fr-FR" dirty="0"/>
              <a:t> to </a:t>
            </a:r>
            <a:r>
              <a:rPr lang="fr-FR" dirty="0" err="1"/>
              <a:t>be</a:t>
            </a:r>
            <a:r>
              <a:rPr lang="fr-FR" dirty="0"/>
              <a:t> compatible </a:t>
            </a:r>
            <a:r>
              <a:rPr lang="fr-FR" dirty="0" err="1"/>
              <a:t>with</a:t>
            </a:r>
            <a:r>
              <a:rPr lang="fr-FR" dirty="0"/>
              <a:t> </a:t>
            </a:r>
            <a:r>
              <a:rPr lang="fr-FR" dirty="0" err="1"/>
              <a:t>deictic</a:t>
            </a:r>
            <a:r>
              <a:rPr lang="fr-FR" dirty="0"/>
              <a:t> </a:t>
            </a:r>
            <a:r>
              <a:rPr lang="fr-FR" dirty="0" err="1"/>
              <a:t>adverb</a:t>
            </a:r>
            <a:r>
              <a:rPr lang="fr-FR" dirty="0"/>
              <a:t> </a:t>
            </a:r>
            <a:r>
              <a:rPr lang="fr-FR" dirty="0" err="1"/>
              <a:t>referring</a:t>
            </a:r>
            <a:r>
              <a:rPr lang="fr-FR" dirty="0"/>
              <a:t> to ‘</a:t>
            </a:r>
            <a:r>
              <a:rPr lang="fr-FR" dirty="0" err="1"/>
              <a:t>today</a:t>
            </a:r>
            <a:r>
              <a:rPr lang="fr-FR" dirty="0"/>
              <a:t>’ in </a:t>
            </a:r>
            <a:r>
              <a:rPr lang="fr-FR" dirty="0" err="1"/>
              <a:t>Spanish</a:t>
            </a:r>
            <a:r>
              <a:rPr lang="fr-FR" dirty="0"/>
              <a:t>, but </a:t>
            </a:r>
            <a:r>
              <a:rPr lang="fr-FR" i="1" dirty="0">
                <a:solidFill>
                  <a:srgbClr val="00B050"/>
                </a:solidFill>
              </a:rPr>
              <a:t>Simple </a:t>
            </a:r>
            <a:r>
              <a:rPr lang="fr-FR" i="1" dirty="0" err="1">
                <a:solidFill>
                  <a:srgbClr val="00B050"/>
                </a:solidFill>
              </a:rPr>
              <a:t>Past</a:t>
            </a:r>
            <a:r>
              <a:rPr lang="fr-FR" i="1" dirty="0">
                <a:solidFill>
                  <a:srgbClr val="00B050"/>
                </a:solidFill>
              </a:rPr>
              <a:t> </a:t>
            </a:r>
            <a:r>
              <a:rPr lang="fr-FR" dirty="0"/>
              <a:t>in English.</a:t>
            </a:r>
          </a:p>
          <a:p>
            <a:pPr>
              <a:buClr>
                <a:schemeClr val="tx1"/>
              </a:buClr>
            </a:pPr>
            <a:endParaRPr lang="fr-FR" dirty="0"/>
          </a:p>
          <a:p>
            <a:pPr>
              <a:buClr>
                <a:schemeClr val="tx1"/>
              </a:buClr>
            </a:pPr>
            <a:endParaRPr lang="fr-FR" dirty="0"/>
          </a:p>
          <a:p>
            <a:pPr>
              <a:buClr>
                <a:schemeClr val="tx1"/>
              </a:buClr>
            </a:pPr>
            <a:endParaRPr lang="fr-FR" dirty="0"/>
          </a:p>
          <a:p>
            <a:pPr>
              <a:buClr>
                <a:schemeClr val="tx1"/>
              </a:buClr>
            </a:pPr>
            <a:r>
              <a:rPr lang="en-US" dirty="0"/>
              <a:t>‘Novelty’ of the </a:t>
            </a:r>
            <a:r>
              <a:rPr lang="en-US" cap="small" dirty="0"/>
              <a:t>perfect </a:t>
            </a:r>
            <a:r>
              <a:rPr lang="en-US" dirty="0"/>
              <a:t>state and current relevance seem to play a role too. </a:t>
            </a:r>
            <a:r>
              <a:rPr lang="fr-FR" dirty="0"/>
              <a:t>English </a:t>
            </a:r>
            <a:r>
              <a:rPr lang="fr-FR" dirty="0" err="1"/>
              <a:t>does</a:t>
            </a:r>
            <a:r>
              <a:rPr lang="fr-FR" dirty="0"/>
              <a:t> not </a:t>
            </a:r>
            <a:r>
              <a:rPr lang="fr-FR" dirty="0" err="1"/>
              <a:t>allow</a:t>
            </a:r>
            <a:r>
              <a:rPr lang="fr-FR" dirty="0"/>
              <a:t> to the </a:t>
            </a:r>
            <a:r>
              <a:rPr lang="fr-FR" dirty="0" err="1">
                <a:solidFill>
                  <a:srgbClr val="0070C0"/>
                </a:solidFill>
              </a:rPr>
              <a:t>Present</a:t>
            </a:r>
            <a:r>
              <a:rPr lang="fr-FR" dirty="0">
                <a:solidFill>
                  <a:srgbClr val="0070C0"/>
                </a:solidFill>
              </a:rPr>
              <a:t> </a:t>
            </a:r>
            <a:r>
              <a:rPr lang="fr-FR" dirty="0" err="1">
                <a:solidFill>
                  <a:srgbClr val="0070C0"/>
                </a:solidFill>
              </a:rPr>
              <a:t>Perfect</a:t>
            </a:r>
            <a:r>
              <a:rPr lang="fr-FR" dirty="0"/>
              <a:t> to express </a:t>
            </a:r>
            <a:r>
              <a:rPr lang="fr-FR" dirty="0" err="1"/>
              <a:t>pragmatically</a:t>
            </a:r>
            <a:r>
              <a:rPr lang="fr-FR" dirty="0"/>
              <a:t> </a:t>
            </a:r>
            <a:r>
              <a:rPr lang="fr-FR" dirty="0" err="1"/>
              <a:t>presupposed</a:t>
            </a:r>
            <a:r>
              <a:rPr lang="fr-FR" dirty="0"/>
              <a:t> </a:t>
            </a:r>
            <a:r>
              <a:rPr lang="fr-FR" dirty="0" err="1"/>
              <a:t>events</a:t>
            </a:r>
            <a:r>
              <a:rPr lang="fr-FR" dirty="0"/>
              <a:t> (</a:t>
            </a:r>
            <a:r>
              <a:rPr lang="fr-FR" dirty="0" err="1"/>
              <a:t>Michaelis</a:t>
            </a:r>
            <a:r>
              <a:rPr lang="fr-FR" dirty="0"/>
              <a:t> 1994). The </a:t>
            </a:r>
            <a:r>
              <a:rPr lang="fr-FR" dirty="0" err="1"/>
              <a:t>event</a:t>
            </a:r>
            <a:r>
              <a:rPr lang="fr-FR" dirty="0"/>
              <a:t> </a:t>
            </a:r>
            <a:r>
              <a:rPr lang="fr-FR" dirty="0" err="1"/>
              <a:t>needs</a:t>
            </a:r>
            <a:r>
              <a:rPr lang="fr-FR" dirty="0"/>
              <a:t> to </a:t>
            </a:r>
            <a:r>
              <a:rPr lang="fr-FR" dirty="0" err="1"/>
              <a:t>be</a:t>
            </a:r>
            <a:r>
              <a:rPr lang="fr-FR" dirty="0"/>
              <a:t> </a:t>
            </a:r>
            <a:r>
              <a:rPr lang="fr-FR" dirty="0" err="1"/>
              <a:t>hearer</a:t>
            </a:r>
            <a:r>
              <a:rPr lang="fr-FR" dirty="0"/>
              <a:t> new</a:t>
            </a:r>
            <a:endParaRPr lang="en-US" dirty="0"/>
          </a:p>
        </p:txBody>
      </p:sp>
      <p:graphicFrame>
        <p:nvGraphicFramePr>
          <p:cNvPr id="5" name="Table 12">
            <a:extLst>
              <a:ext uri="{FF2B5EF4-FFF2-40B4-BE49-F238E27FC236}">
                <a16:creationId xmlns:a16="http://schemas.microsoft.com/office/drawing/2014/main" id="{8F2E80E7-9A06-414C-98BB-F1F8AEA81368}"/>
              </a:ext>
            </a:extLst>
          </p:cNvPr>
          <p:cNvGraphicFramePr>
            <a:graphicFrameLocks noGrp="1"/>
          </p:cNvGraphicFramePr>
          <p:nvPr>
            <p:extLst>
              <p:ext uri="{D42A27DB-BD31-4B8C-83A1-F6EECF244321}">
                <p14:modId xmlns:p14="http://schemas.microsoft.com/office/powerpoint/2010/main" val="1081659463"/>
              </p:ext>
            </p:extLst>
          </p:nvPr>
        </p:nvGraphicFramePr>
        <p:xfrm>
          <a:off x="1756610" y="3029728"/>
          <a:ext cx="9368439" cy="1112520"/>
        </p:xfrm>
        <a:graphic>
          <a:graphicData uri="http://schemas.openxmlformats.org/drawingml/2006/table">
            <a:tbl>
              <a:tblPr firstRow="1" bandRow="1">
                <a:tableStyleId>{2D5ABB26-0587-4C30-8999-92F81FD0307C}</a:tableStyleId>
              </a:tblPr>
              <a:tblGrid>
                <a:gridCol w="421005">
                  <a:extLst>
                    <a:ext uri="{9D8B030D-6E8A-4147-A177-3AD203B41FA5}">
                      <a16:colId xmlns:a16="http://schemas.microsoft.com/office/drawing/2014/main" val="1718756138"/>
                    </a:ext>
                  </a:extLst>
                </a:gridCol>
                <a:gridCol w="7166760">
                  <a:extLst>
                    <a:ext uri="{9D8B030D-6E8A-4147-A177-3AD203B41FA5}">
                      <a16:colId xmlns:a16="http://schemas.microsoft.com/office/drawing/2014/main" val="1765049344"/>
                    </a:ext>
                  </a:extLst>
                </a:gridCol>
                <a:gridCol w="1780674">
                  <a:extLst>
                    <a:ext uri="{9D8B030D-6E8A-4147-A177-3AD203B41FA5}">
                      <a16:colId xmlns:a16="http://schemas.microsoft.com/office/drawing/2014/main" val="1542565101"/>
                    </a:ext>
                  </a:extLst>
                </a:gridCol>
              </a:tblGrid>
              <a:tr h="370840">
                <a:tc>
                  <a:txBody>
                    <a:bodyPr/>
                    <a:lstStyle/>
                    <a:p>
                      <a:r>
                        <a:rPr lang="en-US" dirty="0"/>
                        <a:t>a.</a:t>
                      </a:r>
                    </a:p>
                  </a:txBody>
                  <a:tcPr/>
                </a:tc>
                <a:tc>
                  <a:txBody>
                    <a:bodyPr/>
                    <a:lstStyle/>
                    <a:p>
                      <a:r>
                        <a:rPr lang="en-US" dirty="0" err="1"/>
                        <a:t>Aujourd’hui</a:t>
                      </a:r>
                      <a:r>
                        <a:rPr lang="en-US" dirty="0"/>
                        <a:t> </a:t>
                      </a:r>
                      <a:r>
                        <a:rPr lang="en-US" dirty="0" err="1"/>
                        <a:t>maman</a:t>
                      </a:r>
                      <a:r>
                        <a:rPr lang="en-US" dirty="0"/>
                        <a:t> </a:t>
                      </a:r>
                      <a:r>
                        <a:rPr lang="en-US" dirty="0" err="1">
                          <a:solidFill>
                            <a:srgbClr val="0070C0"/>
                          </a:solidFill>
                        </a:rPr>
                        <a:t>est</a:t>
                      </a:r>
                      <a:r>
                        <a:rPr lang="en-US" dirty="0">
                          <a:solidFill>
                            <a:srgbClr val="0070C0"/>
                          </a:solidFill>
                        </a:rPr>
                        <a:t> </a:t>
                      </a:r>
                      <a:r>
                        <a:rPr lang="en-US" dirty="0" err="1">
                          <a:solidFill>
                            <a:srgbClr val="0070C0"/>
                          </a:solidFill>
                        </a:rPr>
                        <a:t>morte</a:t>
                      </a:r>
                      <a:r>
                        <a:rPr lang="en-US" dirty="0">
                          <a:solidFill>
                            <a:schemeClr val="tx1"/>
                          </a:solidFill>
                        </a:rPr>
                        <a:t>.</a:t>
                      </a:r>
                      <a:endParaRPr lang="en-US" dirty="0">
                        <a:solidFill>
                          <a:srgbClr val="0070C0"/>
                        </a:solidFill>
                      </a:endParaRPr>
                    </a:p>
                  </a:txBody>
                  <a:tcPr/>
                </a:tc>
                <a:tc>
                  <a:txBody>
                    <a:bodyPr/>
                    <a:lstStyle/>
                    <a:p>
                      <a:r>
                        <a:rPr lang="en-US" dirty="0"/>
                        <a:t>[French]</a:t>
                      </a:r>
                    </a:p>
                  </a:txBody>
                  <a:tcPr/>
                </a:tc>
                <a:extLst>
                  <a:ext uri="{0D108BD9-81ED-4DB2-BD59-A6C34878D82A}">
                    <a16:rowId xmlns:a16="http://schemas.microsoft.com/office/drawing/2014/main" val="3803443238"/>
                  </a:ext>
                </a:extLst>
              </a:tr>
              <a:tr h="370840">
                <a:tc>
                  <a:txBody>
                    <a:bodyPr/>
                    <a:lstStyle/>
                    <a:p>
                      <a:r>
                        <a:rPr lang="en-US" dirty="0"/>
                        <a:t>b.</a:t>
                      </a:r>
                    </a:p>
                  </a:txBody>
                  <a:tcPr/>
                </a:tc>
                <a:tc>
                  <a:txBody>
                    <a:bodyPr/>
                    <a:lstStyle/>
                    <a:p>
                      <a:r>
                        <a:rPr lang="en-US" dirty="0"/>
                        <a:t>Hoy </a:t>
                      </a:r>
                      <a:r>
                        <a:rPr lang="en-US" dirty="0" err="1"/>
                        <a:t>mamá</a:t>
                      </a:r>
                      <a:r>
                        <a:rPr lang="en-US" dirty="0"/>
                        <a:t> </a:t>
                      </a:r>
                      <a:r>
                        <a:rPr lang="en-US" dirty="0">
                          <a:solidFill>
                            <a:srgbClr val="0070C0"/>
                          </a:solidFill>
                        </a:rPr>
                        <a:t>ha </a:t>
                      </a:r>
                      <a:r>
                        <a:rPr lang="en-US" dirty="0" err="1">
                          <a:solidFill>
                            <a:srgbClr val="0070C0"/>
                          </a:solidFill>
                        </a:rPr>
                        <a:t>muerto</a:t>
                      </a:r>
                      <a:r>
                        <a:rPr lang="en-US" dirty="0"/>
                        <a:t>.</a:t>
                      </a:r>
                    </a:p>
                  </a:txBody>
                  <a:tcPr/>
                </a:tc>
                <a:tc>
                  <a:txBody>
                    <a:bodyPr/>
                    <a:lstStyle/>
                    <a:p>
                      <a:r>
                        <a:rPr lang="en-US" dirty="0"/>
                        <a:t>[Spanish]</a:t>
                      </a:r>
                    </a:p>
                  </a:txBody>
                  <a:tcPr/>
                </a:tc>
                <a:extLst>
                  <a:ext uri="{0D108BD9-81ED-4DB2-BD59-A6C34878D82A}">
                    <a16:rowId xmlns:a16="http://schemas.microsoft.com/office/drawing/2014/main" val="2060639123"/>
                  </a:ext>
                </a:extLst>
              </a:tr>
              <a:tr h="370840">
                <a:tc>
                  <a:txBody>
                    <a:bodyPr/>
                    <a:lstStyle/>
                    <a:p>
                      <a:r>
                        <a:rPr lang="en-US" dirty="0"/>
                        <a:t>c.</a:t>
                      </a:r>
                    </a:p>
                  </a:txBody>
                  <a:tcPr/>
                </a:tc>
                <a:tc>
                  <a:txBody>
                    <a:bodyPr/>
                    <a:lstStyle/>
                    <a:p>
                      <a:r>
                        <a:rPr lang="en-US" dirty="0"/>
                        <a:t>Mother </a:t>
                      </a:r>
                      <a:r>
                        <a:rPr lang="en-US" dirty="0">
                          <a:solidFill>
                            <a:srgbClr val="00B050"/>
                          </a:solidFill>
                        </a:rPr>
                        <a:t>died</a:t>
                      </a:r>
                      <a:r>
                        <a:rPr lang="en-US" dirty="0"/>
                        <a:t> today.</a:t>
                      </a:r>
                    </a:p>
                  </a:txBody>
                  <a:tcPr/>
                </a:tc>
                <a:tc>
                  <a:txBody>
                    <a:bodyPr/>
                    <a:lstStyle/>
                    <a:p>
                      <a:r>
                        <a:rPr lang="en-US" dirty="0"/>
                        <a:t>[English]</a:t>
                      </a:r>
                    </a:p>
                  </a:txBody>
                  <a:tcPr/>
                </a:tc>
                <a:extLst>
                  <a:ext uri="{0D108BD9-81ED-4DB2-BD59-A6C34878D82A}">
                    <a16:rowId xmlns:a16="http://schemas.microsoft.com/office/drawing/2014/main" val="1992124539"/>
                  </a:ext>
                </a:extLst>
              </a:tr>
            </a:tbl>
          </a:graphicData>
        </a:graphic>
      </p:graphicFrame>
      <p:graphicFrame>
        <p:nvGraphicFramePr>
          <p:cNvPr id="7" name="Table 12">
            <a:extLst>
              <a:ext uri="{FF2B5EF4-FFF2-40B4-BE49-F238E27FC236}">
                <a16:creationId xmlns:a16="http://schemas.microsoft.com/office/drawing/2014/main" id="{7B825288-A93C-A44E-B4CB-6199BB7CF184}"/>
              </a:ext>
            </a:extLst>
          </p:cNvPr>
          <p:cNvGraphicFramePr>
            <a:graphicFrameLocks noGrp="1"/>
          </p:cNvGraphicFramePr>
          <p:nvPr>
            <p:extLst>
              <p:ext uri="{D42A27DB-BD31-4B8C-83A1-F6EECF244321}">
                <p14:modId xmlns:p14="http://schemas.microsoft.com/office/powerpoint/2010/main" val="1924435985"/>
              </p:ext>
            </p:extLst>
          </p:nvPr>
        </p:nvGraphicFramePr>
        <p:xfrm>
          <a:off x="1756610" y="5311140"/>
          <a:ext cx="9368439" cy="1112520"/>
        </p:xfrm>
        <a:graphic>
          <a:graphicData uri="http://schemas.openxmlformats.org/drawingml/2006/table">
            <a:tbl>
              <a:tblPr firstRow="1" bandRow="1">
                <a:tableStyleId>{2D5ABB26-0587-4C30-8999-92F81FD0307C}</a:tableStyleId>
              </a:tblPr>
              <a:tblGrid>
                <a:gridCol w="421005">
                  <a:extLst>
                    <a:ext uri="{9D8B030D-6E8A-4147-A177-3AD203B41FA5}">
                      <a16:colId xmlns:a16="http://schemas.microsoft.com/office/drawing/2014/main" val="1718756138"/>
                    </a:ext>
                  </a:extLst>
                </a:gridCol>
                <a:gridCol w="7166760">
                  <a:extLst>
                    <a:ext uri="{9D8B030D-6E8A-4147-A177-3AD203B41FA5}">
                      <a16:colId xmlns:a16="http://schemas.microsoft.com/office/drawing/2014/main" val="1765049344"/>
                    </a:ext>
                  </a:extLst>
                </a:gridCol>
                <a:gridCol w="1780674">
                  <a:extLst>
                    <a:ext uri="{9D8B030D-6E8A-4147-A177-3AD203B41FA5}">
                      <a16:colId xmlns:a16="http://schemas.microsoft.com/office/drawing/2014/main" val="1542565101"/>
                    </a:ext>
                  </a:extLst>
                </a:gridCol>
              </a:tblGrid>
              <a:tr h="370840">
                <a:tc>
                  <a:txBody>
                    <a:bodyPr/>
                    <a:lstStyle/>
                    <a:p>
                      <a:r>
                        <a:rPr lang="en-US" dirty="0"/>
                        <a:t>a.</a:t>
                      </a:r>
                    </a:p>
                  </a:txBody>
                  <a:tcPr/>
                </a:tc>
                <a:tc>
                  <a:txBody>
                    <a:bodyPr/>
                    <a:lstStyle/>
                    <a:p>
                      <a:r>
                        <a:rPr lang="en-US" dirty="0"/>
                        <a:t>Il a </a:t>
                      </a:r>
                      <a:r>
                        <a:rPr lang="en-US" dirty="0" err="1"/>
                        <a:t>begayé</a:t>
                      </a:r>
                      <a:r>
                        <a:rPr lang="en-US" dirty="0"/>
                        <a:t> un </a:t>
                      </a:r>
                      <a:r>
                        <a:rPr lang="en-US" dirty="0" err="1"/>
                        <a:t>peu</a:t>
                      </a:r>
                      <a:r>
                        <a:rPr lang="en-US" dirty="0"/>
                        <a:t>: “On </a:t>
                      </a:r>
                      <a:r>
                        <a:rPr lang="en-US" dirty="0" err="1"/>
                        <a:t>l’</a:t>
                      </a:r>
                      <a:r>
                        <a:rPr lang="en-US" dirty="0" err="1">
                          <a:solidFill>
                            <a:srgbClr val="0070C0"/>
                          </a:solidFill>
                        </a:rPr>
                        <a:t>a</a:t>
                      </a:r>
                      <a:r>
                        <a:rPr lang="en-US" dirty="0">
                          <a:solidFill>
                            <a:srgbClr val="0070C0"/>
                          </a:solidFill>
                        </a:rPr>
                        <a:t> couverte</a:t>
                      </a:r>
                      <a:r>
                        <a:rPr lang="en-US" dirty="0">
                          <a:solidFill>
                            <a:schemeClr val="tx1"/>
                          </a:solidFill>
                        </a:rPr>
                        <a:t>”.</a:t>
                      </a:r>
                      <a:endParaRPr lang="en-US" dirty="0">
                        <a:solidFill>
                          <a:srgbClr val="0070C0"/>
                        </a:solidFill>
                      </a:endParaRPr>
                    </a:p>
                  </a:txBody>
                  <a:tcPr/>
                </a:tc>
                <a:tc>
                  <a:txBody>
                    <a:bodyPr/>
                    <a:lstStyle/>
                    <a:p>
                      <a:r>
                        <a:rPr lang="en-US" dirty="0"/>
                        <a:t>[French]</a:t>
                      </a:r>
                    </a:p>
                  </a:txBody>
                  <a:tcPr/>
                </a:tc>
                <a:extLst>
                  <a:ext uri="{0D108BD9-81ED-4DB2-BD59-A6C34878D82A}">
                    <a16:rowId xmlns:a16="http://schemas.microsoft.com/office/drawing/2014/main" val="3803443238"/>
                  </a:ext>
                </a:extLst>
              </a:tr>
              <a:tr h="370840">
                <a:tc>
                  <a:txBody>
                    <a:bodyPr/>
                    <a:lstStyle/>
                    <a:p>
                      <a:r>
                        <a:rPr lang="en-US" dirty="0"/>
                        <a:t>b.</a:t>
                      </a:r>
                    </a:p>
                  </a:txBody>
                  <a:tcPr/>
                </a:tc>
                <a:tc>
                  <a:txBody>
                    <a:bodyPr/>
                    <a:lstStyle/>
                    <a:p>
                      <a:r>
                        <a:rPr lang="en-US" dirty="0" err="1"/>
                        <a:t>Tartamudeó</a:t>
                      </a:r>
                      <a:r>
                        <a:rPr lang="en-US" dirty="0"/>
                        <a:t> un poco: “La </a:t>
                      </a:r>
                      <a:r>
                        <a:rPr lang="en-US" dirty="0" err="1">
                          <a:solidFill>
                            <a:srgbClr val="0070C0"/>
                          </a:solidFill>
                        </a:rPr>
                        <a:t>hemos</a:t>
                      </a:r>
                      <a:r>
                        <a:rPr lang="en-US" dirty="0">
                          <a:solidFill>
                            <a:srgbClr val="0070C0"/>
                          </a:solidFill>
                        </a:rPr>
                        <a:t> </a:t>
                      </a:r>
                      <a:r>
                        <a:rPr lang="en-US" dirty="0" err="1">
                          <a:solidFill>
                            <a:srgbClr val="0070C0"/>
                          </a:solidFill>
                        </a:rPr>
                        <a:t>cubierto</a:t>
                      </a:r>
                      <a:r>
                        <a:rPr lang="en-US" dirty="0"/>
                        <a:t>”.</a:t>
                      </a:r>
                    </a:p>
                  </a:txBody>
                  <a:tcPr/>
                </a:tc>
                <a:tc>
                  <a:txBody>
                    <a:bodyPr/>
                    <a:lstStyle/>
                    <a:p>
                      <a:r>
                        <a:rPr lang="en-US" dirty="0"/>
                        <a:t>[Spanish]</a:t>
                      </a:r>
                    </a:p>
                  </a:txBody>
                  <a:tcPr/>
                </a:tc>
                <a:extLst>
                  <a:ext uri="{0D108BD9-81ED-4DB2-BD59-A6C34878D82A}">
                    <a16:rowId xmlns:a16="http://schemas.microsoft.com/office/drawing/2014/main" val="2060639123"/>
                  </a:ext>
                </a:extLst>
              </a:tr>
              <a:tr h="370840">
                <a:tc>
                  <a:txBody>
                    <a:bodyPr/>
                    <a:lstStyle/>
                    <a:p>
                      <a:r>
                        <a:rPr lang="en-US" dirty="0"/>
                        <a:t>c.</a:t>
                      </a:r>
                    </a:p>
                  </a:txBody>
                  <a:tcPr/>
                </a:tc>
                <a:tc>
                  <a:txBody>
                    <a:bodyPr/>
                    <a:lstStyle/>
                    <a:p>
                      <a:r>
                        <a:rPr lang="en-US" dirty="0"/>
                        <a:t>He stuttered a bit: “We </a:t>
                      </a:r>
                      <a:r>
                        <a:rPr lang="en-US" dirty="0">
                          <a:solidFill>
                            <a:srgbClr val="00B050"/>
                          </a:solidFill>
                        </a:rPr>
                        <a:t>covered</a:t>
                      </a:r>
                      <a:r>
                        <a:rPr lang="en-US" dirty="0"/>
                        <a:t> her up”.</a:t>
                      </a:r>
                    </a:p>
                  </a:txBody>
                  <a:tcPr/>
                </a:tc>
                <a:tc>
                  <a:txBody>
                    <a:bodyPr/>
                    <a:lstStyle/>
                    <a:p>
                      <a:r>
                        <a:rPr lang="en-US" dirty="0"/>
                        <a:t>[English]</a:t>
                      </a:r>
                    </a:p>
                  </a:txBody>
                  <a:tcPr/>
                </a:tc>
                <a:extLst>
                  <a:ext uri="{0D108BD9-81ED-4DB2-BD59-A6C34878D82A}">
                    <a16:rowId xmlns:a16="http://schemas.microsoft.com/office/drawing/2014/main" val="1992124539"/>
                  </a:ext>
                </a:extLst>
              </a:tr>
            </a:tbl>
          </a:graphicData>
        </a:graphic>
      </p:graphicFrame>
    </p:spTree>
    <p:extLst>
      <p:ext uri="{BB962C8B-B14F-4D97-AF65-F5344CB8AC3E}">
        <p14:creationId xmlns:p14="http://schemas.microsoft.com/office/powerpoint/2010/main" val="2178548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E081D3-0D44-2E43-90F0-ADA748D3F885}"/>
              </a:ext>
            </a:extLst>
          </p:cNvPr>
          <p:cNvSpPr>
            <a:spLocks noGrp="1"/>
          </p:cNvSpPr>
          <p:nvPr>
            <p:ph type="ctrTitle"/>
          </p:nvPr>
        </p:nvSpPr>
        <p:spPr>
          <a:xfrm>
            <a:off x="1915127" y="2401171"/>
            <a:ext cx="8361229" cy="2098226"/>
          </a:xfrm>
        </p:spPr>
        <p:txBody>
          <a:bodyPr anchor="ctr"/>
          <a:lstStyle/>
          <a:p>
            <a:r>
              <a:rPr lang="en-US" sz="6000" dirty="0"/>
              <a:t>introduction</a:t>
            </a:r>
          </a:p>
        </p:txBody>
      </p:sp>
    </p:spTree>
    <p:extLst>
      <p:ext uri="{BB962C8B-B14F-4D97-AF65-F5344CB8AC3E}">
        <p14:creationId xmlns:p14="http://schemas.microsoft.com/office/powerpoint/2010/main" val="27799255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4FE5-920A-2C43-9CC5-665F781E769C}"/>
              </a:ext>
            </a:extLst>
          </p:cNvPr>
          <p:cNvSpPr>
            <a:spLocks noGrp="1"/>
          </p:cNvSpPr>
          <p:nvPr>
            <p:ph type="title"/>
          </p:nvPr>
        </p:nvSpPr>
        <p:spPr>
          <a:xfrm>
            <a:off x="745067" y="0"/>
            <a:ext cx="9601200" cy="1485900"/>
          </a:xfrm>
        </p:spPr>
        <p:txBody>
          <a:bodyPr/>
          <a:lstStyle/>
          <a:p>
            <a:r>
              <a:rPr lang="en-US" dirty="0"/>
              <a:t>English - </a:t>
            </a:r>
            <a:r>
              <a:rPr lang="en-US" cap="small" dirty="0"/>
              <a:t>Perfect</a:t>
            </a:r>
            <a:r>
              <a:rPr lang="en-US" dirty="0"/>
              <a:t> and </a:t>
            </a:r>
            <a:r>
              <a:rPr lang="en-US" cap="small" dirty="0"/>
              <a:t>Past</a:t>
            </a:r>
            <a:endParaRPr lang="en-US" dirty="0"/>
          </a:p>
        </p:txBody>
      </p:sp>
      <p:pic>
        <p:nvPicPr>
          <p:cNvPr id="7" name="Content Placeholder 6">
            <a:extLst>
              <a:ext uri="{FF2B5EF4-FFF2-40B4-BE49-F238E27FC236}">
                <a16:creationId xmlns:a16="http://schemas.microsoft.com/office/drawing/2014/main" id="{4D1F71A1-C52C-004F-ACAF-C2721A164E77}"/>
              </a:ext>
            </a:extLst>
          </p:cNvPr>
          <p:cNvPicPr>
            <a:picLocks noGrp="1" noChangeAspect="1"/>
          </p:cNvPicPr>
          <p:nvPr>
            <p:ph idx="1"/>
          </p:nvPr>
        </p:nvPicPr>
        <p:blipFill>
          <a:blip r:embed="rId3"/>
          <a:srcRect/>
          <a:stretch/>
        </p:blipFill>
        <p:spPr>
          <a:xfrm>
            <a:off x="1415905" y="741062"/>
            <a:ext cx="9360187" cy="6097584"/>
          </a:xfrm>
        </p:spPr>
      </p:pic>
      <p:sp>
        <p:nvSpPr>
          <p:cNvPr id="5" name="Freeform 4">
            <a:extLst>
              <a:ext uri="{FF2B5EF4-FFF2-40B4-BE49-F238E27FC236}">
                <a16:creationId xmlns:a16="http://schemas.microsoft.com/office/drawing/2014/main" id="{1DC42524-DF52-E14F-995D-A00FF8EF8CC8}"/>
              </a:ext>
            </a:extLst>
          </p:cNvPr>
          <p:cNvSpPr/>
          <p:nvPr/>
        </p:nvSpPr>
        <p:spPr>
          <a:xfrm>
            <a:off x="9722782" y="2544311"/>
            <a:ext cx="381503" cy="338268"/>
          </a:xfrm>
          <a:custGeom>
            <a:avLst/>
            <a:gdLst>
              <a:gd name="connsiteX0" fmla="*/ 24722 w 381503"/>
              <a:gd name="connsiteY0" fmla="*/ 336049 h 338268"/>
              <a:gd name="connsiteX1" fmla="*/ 381338 w 381503"/>
              <a:gd name="connsiteY1" fmla="*/ 144025 h 338268"/>
              <a:gd name="connsiteX2" fmla="*/ 70442 w 381503"/>
              <a:gd name="connsiteY2" fmla="*/ 6865 h 338268"/>
              <a:gd name="connsiteX3" fmla="*/ 24722 w 381503"/>
              <a:gd name="connsiteY3" fmla="*/ 336049 h 338268"/>
            </a:gdLst>
            <a:ahLst/>
            <a:cxnLst>
              <a:cxn ang="0">
                <a:pos x="connsiteX0" y="connsiteY0"/>
              </a:cxn>
              <a:cxn ang="0">
                <a:pos x="connsiteX1" y="connsiteY1"/>
              </a:cxn>
              <a:cxn ang="0">
                <a:pos x="connsiteX2" y="connsiteY2"/>
              </a:cxn>
              <a:cxn ang="0">
                <a:pos x="connsiteX3" y="connsiteY3"/>
              </a:cxn>
            </a:cxnLst>
            <a:rect l="l" t="t" r="r" b="b"/>
            <a:pathLst>
              <a:path w="381503" h="338268">
                <a:moveTo>
                  <a:pt x="24722" y="336049"/>
                </a:moveTo>
                <a:cubicBezTo>
                  <a:pt x="76538" y="358909"/>
                  <a:pt x="373718" y="198889"/>
                  <a:pt x="381338" y="144025"/>
                </a:cubicBezTo>
                <a:cubicBezTo>
                  <a:pt x="388958" y="89161"/>
                  <a:pt x="131402" y="-29711"/>
                  <a:pt x="70442" y="6865"/>
                </a:cubicBezTo>
                <a:cubicBezTo>
                  <a:pt x="9482" y="43441"/>
                  <a:pt x="-27094" y="313189"/>
                  <a:pt x="24722" y="336049"/>
                </a:cubicBezTo>
                <a:close/>
              </a:path>
            </a:pathLst>
          </a:custGeom>
          <a:solidFill>
            <a:srgbClr val="0070C0">
              <a:alpha val="14902"/>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E0B741E5-32AD-7B44-A802-F6E94D5B1E76}"/>
              </a:ext>
            </a:extLst>
          </p:cNvPr>
          <p:cNvSpPr/>
          <p:nvPr/>
        </p:nvSpPr>
        <p:spPr>
          <a:xfrm>
            <a:off x="4840636" y="2607880"/>
            <a:ext cx="4569316" cy="1628989"/>
          </a:xfrm>
          <a:custGeom>
            <a:avLst/>
            <a:gdLst>
              <a:gd name="connsiteX0" fmla="*/ 69692 w 4569316"/>
              <a:gd name="connsiteY0" fmla="*/ 1324040 h 1628989"/>
              <a:gd name="connsiteX1" fmla="*/ 2849468 w 4569316"/>
              <a:gd name="connsiteY1" fmla="*/ 1598360 h 1628989"/>
              <a:gd name="connsiteX2" fmla="*/ 3992468 w 4569316"/>
              <a:gd name="connsiteY2" fmla="*/ 610808 h 1628989"/>
              <a:gd name="connsiteX3" fmla="*/ 4568540 w 4569316"/>
              <a:gd name="connsiteY3" fmla="*/ 254192 h 1628989"/>
              <a:gd name="connsiteX4" fmla="*/ 3882740 w 4569316"/>
              <a:gd name="connsiteY4" fmla="*/ 7304 h 1628989"/>
              <a:gd name="connsiteX5" fmla="*/ 3361532 w 4569316"/>
              <a:gd name="connsiteY5" fmla="*/ 537656 h 1628989"/>
              <a:gd name="connsiteX6" fmla="*/ 2849468 w 4569316"/>
              <a:gd name="connsiteY6" fmla="*/ 354776 h 1628989"/>
              <a:gd name="connsiteX7" fmla="*/ 2136236 w 4569316"/>
              <a:gd name="connsiteY7" fmla="*/ 336488 h 1628989"/>
              <a:gd name="connsiteX8" fmla="*/ 947516 w 4569316"/>
              <a:gd name="connsiteY8" fmla="*/ 775400 h 1628989"/>
              <a:gd name="connsiteX9" fmla="*/ 69692 w 4569316"/>
              <a:gd name="connsiteY9" fmla="*/ 1324040 h 1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9316" h="1628989">
                <a:moveTo>
                  <a:pt x="69692" y="1324040"/>
                </a:moveTo>
                <a:cubicBezTo>
                  <a:pt x="386684" y="1461200"/>
                  <a:pt x="2195672" y="1717232"/>
                  <a:pt x="2849468" y="1598360"/>
                </a:cubicBezTo>
                <a:cubicBezTo>
                  <a:pt x="3503264" y="1479488"/>
                  <a:pt x="3705956" y="834836"/>
                  <a:pt x="3992468" y="610808"/>
                </a:cubicBezTo>
                <a:cubicBezTo>
                  <a:pt x="4278980" y="386780"/>
                  <a:pt x="4586828" y="354776"/>
                  <a:pt x="4568540" y="254192"/>
                </a:cubicBezTo>
                <a:cubicBezTo>
                  <a:pt x="4550252" y="153608"/>
                  <a:pt x="4083908" y="-39940"/>
                  <a:pt x="3882740" y="7304"/>
                </a:cubicBezTo>
                <a:cubicBezTo>
                  <a:pt x="3681572" y="54548"/>
                  <a:pt x="3533744" y="479744"/>
                  <a:pt x="3361532" y="537656"/>
                </a:cubicBezTo>
                <a:cubicBezTo>
                  <a:pt x="3189320" y="595568"/>
                  <a:pt x="3053684" y="388304"/>
                  <a:pt x="2849468" y="354776"/>
                </a:cubicBezTo>
                <a:cubicBezTo>
                  <a:pt x="2645252" y="321248"/>
                  <a:pt x="2453228" y="266384"/>
                  <a:pt x="2136236" y="336488"/>
                </a:cubicBezTo>
                <a:cubicBezTo>
                  <a:pt x="1819244" y="406592"/>
                  <a:pt x="1294988" y="613856"/>
                  <a:pt x="947516" y="775400"/>
                </a:cubicBezTo>
                <a:cubicBezTo>
                  <a:pt x="600044" y="936944"/>
                  <a:pt x="-247300" y="1186880"/>
                  <a:pt x="69692" y="1324040"/>
                </a:cubicBezTo>
                <a:close/>
              </a:path>
            </a:pathLst>
          </a:custGeom>
          <a:solidFill>
            <a:srgbClr val="00B050">
              <a:alpha val="14902"/>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B9E5FCD5-9BB5-104E-9CB1-34B5EDCB5107}"/>
              </a:ext>
            </a:extLst>
          </p:cNvPr>
          <p:cNvCxnSpPr/>
          <p:nvPr/>
        </p:nvCxnSpPr>
        <p:spPr>
          <a:xfrm>
            <a:off x="9926756" y="1485900"/>
            <a:ext cx="0" cy="914400"/>
          </a:xfrm>
          <a:prstGeom prst="straightConnector1">
            <a:avLst/>
          </a:prstGeom>
          <a:ln>
            <a:solidFill>
              <a:srgbClr val="0070C0"/>
            </a:solidFill>
            <a:headEnd type="none" w="med" len="med"/>
            <a:tailEnd type="arrow" w="med" len="med"/>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42411610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4FE5-920A-2C43-9CC5-665F781E769C}"/>
              </a:ext>
            </a:extLst>
          </p:cNvPr>
          <p:cNvSpPr>
            <a:spLocks noGrp="1"/>
          </p:cNvSpPr>
          <p:nvPr>
            <p:ph type="title"/>
          </p:nvPr>
        </p:nvSpPr>
        <p:spPr/>
        <p:txBody>
          <a:bodyPr/>
          <a:lstStyle/>
          <a:p>
            <a:r>
              <a:rPr lang="en-US" dirty="0"/>
              <a:t>English: classical resultatives</a:t>
            </a:r>
            <a:endParaRPr lang="en-US" cap="small" dirty="0"/>
          </a:p>
        </p:txBody>
      </p:sp>
      <p:sp>
        <p:nvSpPr>
          <p:cNvPr id="4" name="Content Placeholder 3">
            <a:extLst>
              <a:ext uri="{FF2B5EF4-FFF2-40B4-BE49-F238E27FC236}">
                <a16:creationId xmlns:a16="http://schemas.microsoft.com/office/drawing/2014/main" id="{12E22A74-1358-1D41-A550-70FF214C41F5}"/>
              </a:ext>
            </a:extLst>
          </p:cNvPr>
          <p:cNvSpPr>
            <a:spLocks noGrp="1"/>
          </p:cNvSpPr>
          <p:nvPr>
            <p:ph idx="1"/>
          </p:nvPr>
        </p:nvSpPr>
        <p:spPr>
          <a:xfrm>
            <a:off x="1359417" y="2129589"/>
            <a:ext cx="9601200" cy="3581400"/>
          </a:xfrm>
        </p:spPr>
        <p:txBody>
          <a:bodyPr/>
          <a:lstStyle/>
          <a:p>
            <a:pPr>
              <a:buClr>
                <a:schemeClr val="tx1"/>
              </a:buClr>
            </a:pPr>
            <a:r>
              <a:rPr lang="fr-FR" dirty="0" err="1"/>
              <a:t>Results</a:t>
            </a:r>
            <a:r>
              <a:rPr lang="fr-FR" dirty="0"/>
              <a:t> </a:t>
            </a:r>
            <a:r>
              <a:rPr lang="fr-FR" dirty="0" err="1"/>
              <a:t>with</a:t>
            </a:r>
            <a:r>
              <a:rPr lang="fr-FR" dirty="0"/>
              <a:t> </a:t>
            </a:r>
            <a:r>
              <a:rPr lang="fr-FR" dirty="0" err="1"/>
              <a:t>current</a:t>
            </a:r>
            <a:r>
              <a:rPr lang="fr-FR" dirty="0"/>
              <a:t> relevance </a:t>
            </a:r>
            <a:r>
              <a:rPr lang="fr-FR" dirty="0" err="1"/>
              <a:t>allow</a:t>
            </a:r>
            <a:r>
              <a:rPr lang="fr-FR" dirty="0"/>
              <a:t> a </a:t>
            </a:r>
            <a:r>
              <a:rPr lang="fr-FR" cap="small" dirty="0" err="1">
                <a:solidFill>
                  <a:srgbClr val="0070C0"/>
                </a:solidFill>
              </a:rPr>
              <a:t>Perfect</a:t>
            </a:r>
            <a:r>
              <a:rPr lang="fr-FR" dirty="0"/>
              <a:t> in all </a:t>
            </a:r>
            <a:r>
              <a:rPr lang="fr-FR" dirty="0" err="1"/>
              <a:t>languages</a:t>
            </a:r>
            <a:r>
              <a:rPr lang="fr-FR" dirty="0"/>
              <a:t>.</a:t>
            </a:r>
          </a:p>
          <a:p>
            <a:pPr>
              <a:buClr>
                <a:schemeClr val="tx1"/>
              </a:buClr>
            </a:pPr>
            <a:endParaRPr lang="fr-FR" dirty="0"/>
          </a:p>
          <a:p>
            <a:pPr>
              <a:buClr>
                <a:schemeClr val="tx1"/>
              </a:buClr>
            </a:pPr>
            <a:endParaRPr lang="fr-FR" dirty="0"/>
          </a:p>
          <a:p>
            <a:pPr>
              <a:buClr>
                <a:schemeClr val="tx1"/>
              </a:buClr>
            </a:pPr>
            <a:endParaRPr lang="fr-FR" dirty="0"/>
          </a:p>
          <a:p>
            <a:pPr>
              <a:buClr>
                <a:schemeClr val="tx1"/>
              </a:buClr>
            </a:pPr>
            <a:endParaRPr lang="fr-FR" sz="1200" dirty="0"/>
          </a:p>
          <a:p>
            <a:pPr marL="0" indent="0">
              <a:buClr>
                <a:schemeClr val="tx1"/>
              </a:buClr>
              <a:buNone/>
            </a:pPr>
            <a:endParaRPr lang="fr-FR" sz="800" dirty="0"/>
          </a:p>
          <a:p>
            <a:pPr>
              <a:buClr>
                <a:schemeClr val="tx1"/>
              </a:buClr>
            </a:pPr>
            <a:endParaRPr lang="fr-FR" dirty="0"/>
          </a:p>
          <a:p>
            <a:pPr>
              <a:buClr>
                <a:schemeClr val="tx1"/>
              </a:buClr>
            </a:pPr>
            <a:endParaRPr lang="fr-FR" dirty="0"/>
          </a:p>
          <a:p>
            <a:pPr>
              <a:buClr>
                <a:schemeClr val="tx1"/>
              </a:buClr>
            </a:pPr>
            <a:endParaRPr lang="fr-FR" dirty="0"/>
          </a:p>
          <a:p>
            <a:pPr>
              <a:buClr>
                <a:schemeClr val="tx1"/>
              </a:buClr>
            </a:pPr>
            <a:endParaRPr lang="fr-FR" dirty="0"/>
          </a:p>
        </p:txBody>
      </p:sp>
      <p:graphicFrame>
        <p:nvGraphicFramePr>
          <p:cNvPr id="6" name="Table 12">
            <a:extLst>
              <a:ext uri="{FF2B5EF4-FFF2-40B4-BE49-F238E27FC236}">
                <a16:creationId xmlns:a16="http://schemas.microsoft.com/office/drawing/2014/main" id="{46BB41DF-B47A-E04F-B8C2-C7AA1552ABC3}"/>
              </a:ext>
            </a:extLst>
          </p:cNvPr>
          <p:cNvGraphicFramePr>
            <a:graphicFrameLocks noGrp="1"/>
          </p:cNvGraphicFramePr>
          <p:nvPr>
            <p:extLst>
              <p:ext uri="{D42A27DB-BD31-4B8C-83A1-F6EECF244321}">
                <p14:modId xmlns:p14="http://schemas.microsoft.com/office/powerpoint/2010/main" val="2731631135"/>
              </p:ext>
            </p:extLst>
          </p:nvPr>
        </p:nvGraphicFramePr>
        <p:xfrm>
          <a:off x="1359417" y="2993189"/>
          <a:ext cx="9368439" cy="1854200"/>
        </p:xfrm>
        <a:graphic>
          <a:graphicData uri="http://schemas.openxmlformats.org/drawingml/2006/table">
            <a:tbl>
              <a:tblPr firstRow="1" bandRow="1">
                <a:tableStyleId>{2D5ABB26-0587-4C30-8999-92F81FD0307C}</a:tableStyleId>
              </a:tblPr>
              <a:tblGrid>
                <a:gridCol w="421005">
                  <a:extLst>
                    <a:ext uri="{9D8B030D-6E8A-4147-A177-3AD203B41FA5}">
                      <a16:colId xmlns:a16="http://schemas.microsoft.com/office/drawing/2014/main" val="1718756138"/>
                    </a:ext>
                  </a:extLst>
                </a:gridCol>
                <a:gridCol w="7166760">
                  <a:extLst>
                    <a:ext uri="{9D8B030D-6E8A-4147-A177-3AD203B41FA5}">
                      <a16:colId xmlns:a16="http://schemas.microsoft.com/office/drawing/2014/main" val="1765049344"/>
                    </a:ext>
                  </a:extLst>
                </a:gridCol>
                <a:gridCol w="1780674">
                  <a:extLst>
                    <a:ext uri="{9D8B030D-6E8A-4147-A177-3AD203B41FA5}">
                      <a16:colId xmlns:a16="http://schemas.microsoft.com/office/drawing/2014/main" val="1542565101"/>
                    </a:ext>
                  </a:extLst>
                </a:gridCol>
              </a:tblGrid>
              <a:tr h="370840">
                <a:tc>
                  <a:txBody>
                    <a:bodyPr/>
                    <a:lstStyle/>
                    <a:p>
                      <a:r>
                        <a:rPr lang="en-US" dirty="0"/>
                        <a:t>a.</a:t>
                      </a:r>
                    </a:p>
                  </a:txBody>
                  <a:tcPr/>
                </a:tc>
                <a:tc>
                  <a:txBody>
                    <a:bodyPr/>
                    <a:lstStyle/>
                    <a:p>
                      <a:r>
                        <a:rPr lang="en-US" dirty="0"/>
                        <a:t>Nous </a:t>
                      </a:r>
                      <a:r>
                        <a:rPr lang="en-US" dirty="0" err="1"/>
                        <a:t>l’</a:t>
                      </a:r>
                      <a:r>
                        <a:rPr lang="en-US" dirty="0" err="1">
                          <a:solidFill>
                            <a:srgbClr val="0070C0"/>
                          </a:solidFill>
                        </a:rPr>
                        <a:t>avons</a:t>
                      </a:r>
                      <a:r>
                        <a:rPr lang="en-US" dirty="0">
                          <a:solidFill>
                            <a:srgbClr val="0070C0"/>
                          </a:solidFill>
                        </a:rPr>
                        <a:t> </a:t>
                      </a:r>
                      <a:r>
                        <a:rPr lang="en-US" dirty="0" err="1">
                          <a:solidFill>
                            <a:srgbClr val="0070C0"/>
                          </a:solidFill>
                        </a:rPr>
                        <a:t>transporté</a:t>
                      </a:r>
                      <a:r>
                        <a:rPr lang="en-US" dirty="0">
                          <a:solidFill>
                            <a:srgbClr val="0070C0"/>
                          </a:solidFill>
                        </a:rPr>
                        <a:t> </a:t>
                      </a:r>
                      <a:r>
                        <a:rPr lang="en-US" dirty="0">
                          <a:solidFill>
                            <a:schemeClr val="tx1"/>
                          </a:solidFill>
                        </a:rPr>
                        <a:t>dans </a:t>
                      </a:r>
                      <a:r>
                        <a:rPr lang="en-US" dirty="0" err="1">
                          <a:solidFill>
                            <a:schemeClr val="tx1"/>
                          </a:solidFill>
                        </a:rPr>
                        <a:t>notre</a:t>
                      </a:r>
                      <a:r>
                        <a:rPr lang="en-US" dirty="0">
                          <a:solidFill>
                            <a:schemeClr val="tx1"/>
                          </a:solidFill>
                        </a:rPr>
                        <a:t> petite morgue.</a:t>
                      </a:r>
                      <a:endParaRPr lang="en-US" dirty="0">
                        <a:solidFill>
                          <a:srgbClr val="0070C0"/>
                        </a:solidFill>
                      </a:endParaRPr>
                    </a:p>
                  </a:txBody>
                  <a:tcPr/>
                </a:tc>
                <a:tc>
                  <a:txBody>
                    <a:bodyPr/>
                    <a:lstStyle/>
                    <a:p>
                      <a:r>
                        <a:rPr lang="en-US" dirty="0"/>
                        <a:t>[French]</a:t>
                      </a:r>
                    </a:p>
                  </a:txBody>
                  <a:tcPr/>
                </a:tc>
                <a:extLst>
                  <a:ext uri="{0D108BD9-81ED-4DB2-BD59-A6C34878D82A}">
                    <a16:rowId xmlns:a16="http://schemas.microsoft.com/office/drawing/2014/main" val="3803443238"/>
                  </a:ext>
                </a:extLst>
              </a:tr>
              <a:tr h="370840">
                <a:tc>
                  <a:txBody>
                    <a:bodyPr/>
                    <a:lstStyle/>
                    <a:p>
                      <a:r>
                        <a:rPr lang="en-US" dirty="0"/>
                        <a:t>b.</a:t>
                      </a:r>
                    </a:p>
                  </a:txBody>
                  <a:tcPr/>
                </a:tc>
                <a:tc>
                  <a:txBody>
                    <a:bodyPr/>
                    <a:lstStyle/>
                    <a:p>
                      <a:r>
                        <a:rPr lang="en-US" dirty="0" err="1"/>
                        <a:t>Wir</a:t>
                      </a:r>
                      <a:r>
                        <a:rPr lang="en-US" dirty="0"/>
                        <a:t> </a:t>
                      </a:r>
                      <a:r>
                        <a:rPr lang="en-US" dirty="0" err="1">
                          <a:solidFill>
                            <a:srgbClr val="0070C0"/>
                          </a:solidFill>
                        </a:rPr>
                        <a:t>haben</a:t>
                      </a:r>
                      <a:r>
                        <a:rPr lang="en-US" dirty="0">
                          <a:solidFill>
                            <a:srgbClr val="0070C0"/>
                          </a:solidFill>
                        </a:rPr>
                        <a:t> </a:t>
                      </a:r>
                      <a:r>
                        <a:rPr lang="en-US" dirty="0" err="1">
                          <a:solidFill>
                            <a:schemeClr val="tx1"/>
                          </a:solidFill>
                        </a:rPr>
                        <a:t>sie</a:t>
                      </a:r>
                      <a:r>
                        <a:rPr lang="en-US" dirty="0">
                          <a:solidFill>
                            <a:schemeClr val="tx1"/>
                          </a:solidFill>
                        </a:rPr>
                        <a:t> in </a:t>
                      </a:r>
                      <a:r>
                        <a:rPr lang="en-US" dirty="0" err="1">
                          <a:solidFill>
                            <a:schemeClr val="tx1"/>
                          </a:solidFill>
                        </a:rPr>
                        <a:t>unsere</a:t>
                      </a:r>
                      <a:r>
                        <a:rPr lang="en-US" dirty="0">
                          <a:solidFill>
                            <a:schemeClr val="tx1"/>
                          </a:solidFill>
                        </a:rPr>
                        <a:t> </a:t>
                      </a:r>
                      <a:r>
                        <a:rPr lang="en-US" dirty="0" err="1">
                          <a:solidFill>
                            <a:schemeClr val="tx1"/>
                          </a:solidFill>
                        </a:rPr>
                        <a:t>kleine</a:t>
                      </a:r>
                      <a:r>
                        <a:rPr lang="en-US" dirty="0">
                          <a:solidFill>
                            <a:schemeClr val="tx1"/>
                          </a:solidFill>
                        </a:rPr>
                        <a:t> </a:t>
                      </a:r>
                      <a:r>
                        <a:rPr lang="en-US" dirty="0" err="1">
                          <a:solidFill>
                            <a:schemeClr val="tx1"/>
                          </a:solidFill>
                        </a:rPr>
                        <a:t>Leichenhalle</a:t>
                      </a:r>
                      <a:r>
                        <a:rPr lang="en-US" dirty="0">
                          <a:solidFill>
                            <a:schemeClr val="tx1"/>
                          </a:solidFill>
                        </a:rPr>
                        <a:t> </a:t>
                      </a:r>
                      <a:r>
                        <a:rPr lang="en-US" dirty="0" err="1">
                          <a:solidFill>
                            <a:srgbClr val="0070C0"/>
                          </a:solidFill>
                        </a:rPr>
                        <a:t>gebracht</a:t>
                      </a:r>
                      <a:r>
                        <a:rPr lang="en-US" dirty="0">
                          <a:solidFill>
                            <a:srgbClr val="92D050"/>
                          </a:solidFill>
                        </a:rPr>
                        <a:t>, </a:t>
                      </a:r>
                      <a:endParaRPr lang="en-US" dirty="0"/>
                    </a:p>
                  </a:txBody>
                  <a:tcPr/>
                </a:tc>
                <a:tc>
                  <a:txBody>
                    <a:bodyPr/>
                    <a:lstStyle/>
                    <a:p>
                      <a:r>
                        <a:rPr lang="en-US" dirty="0"/>
                        <a:t>[German]</a:t>
                      </a:r>
                    </a:p>
                  </a:txBody>
                  <a:tcPr/>
                </a:tc>
                <a:extLst>
                  <a:ext uri="{0D108BD9-81ED-4DB2-BD59-A6C34878D82A}">
                    <a16:rowId xmlns:a16="http://schemas.microsoft.com/office/drawing/2014/main" val="603844098"/>
                  </a:ext>
                </a:extLst>
              </a:tr>
              <a:tr h="370840">
                <a:tc>
                  <a:txBody>
                    <a:bodyPr/>
                    <a:lstStyle/>
                    <a:p>
                      <a:r>
                        <a:rPr lang="en-US" dirty="0"/>
                        <a:t>c.</a:t>
                      </a:r>
                    </a:p>
                  </a:txBody>
                  <a:tcPr/>
                </a:tc>
                <a:tc>
                  <a:txBody>
                    <a:bodyPr/>
                    <a:lstStyle/>
                    <a:p>
                      <a:r>
                        <a:rPr lang="en-US" dirty="0" err="1"/>
                        <a:t>Wij</a:t>
                      </a:r>
                      <a:r>
                        <a:rPr lang="en-US" dirty="0"/>
                        <a:t> </a:t>
                      </a:r>
                      <a:r>
                        <a:rPr lang="en-US" dirty="0" err="1">
                          <a:solidFill>
                            <a:srgbClr val="0070C0"/>
                          </a:solidFill>
                        </a:rPr>
                        <a:t>hebben</a:t>
                      </a:r>
                      <a:r>
                        <a:rPr lang="en-US" dirty="0"/>
                        <a:t> </a:t>
                      </a:r>
                      <a:r>
                        <a:rPr lang="en-US" dirty="0" err="1"/>
                        <a:t>haar</a:t>
                      </a:r>
                      <a:r>
                        <a:rPr lang="en-US" dirty="0"/>
                        <a:t> </a:t>
                      </a:r>
                      <a:r>
                        <a:rPr lang="en-US" dirty="0" err="1"/>
                        <a:t>naar</a:t>
                      </a:r>
                      <a:r>
                        <a:rPr lang="en-US" dirty="0"/>
                        <a:t> </a:t>
                      </a:r>
                      <a:r>
                        <a:rPr lang="en-US" dirty="0" err="1"/>
                        <a:t>ons</a:t>
                      </a:r>
                      <a:r>
                        <a:rPr lang="en-US" dirty="0"/>
                        <a:t> </a:t>
                      </a:r>
                      <a:r>
                        <a:rPr lang="en-US" dirty="0" err="1"/>
                        <a:t>lijkenhuisje</a:t>
                      </a:r>
                      <a:r>
                        <a:rPr lang="en-US" dirty="0"/>
                        <a:t> </a:t>
                      </a:r>
                      <a:r>
                        <a:rPr lang="en-US" dirty="0" err="1">
                          <a:solidFill>
                            <a:srgbClr val="0070C0"/>
                          </a:solidFill>
                        </a:rPr>
                        <a:t>gebracht</a:t>
                      </a:r>
                      <a:r>
                        <a:rPr lang="en-US" dirty="0"/>
                        <a:t>.</a:t>
                      </a:r>
                    </a:p>
                  </a:txBody>
                  <a:tcPr/>
                </a:tc>
                <a:tc>
                  <a:txBody>
                    <a:bodyPr/>
                    <a:lstStyle/>
                    <a:p>
                      <a:r>
                        <a:rPr lang="en-US" dirty="0"/>
                        <a:t>[Dutch]</a:t>
                      </a:r>
                    </a:p>
                  </a:txBody>
                  <a:tcPr/>
                </a:tc>
                <a:extLst>
                  <a:ext uri="{0D108BD9-81ED-4DB2-BD59-A6C34878D82A}">
                    <a16:rowId xmlns:a16="http://schemas.microsoft.com/office/drawing/2014/main" val="4204095035"/>
                  </a:ext>
                </a:extLst>
              </a:tr>
              <a:tr h="370840">
                <a:tc>
                  <a:txBody>
                    <a:bodyPr/>
                    <a:lstStyle/>
                    <a:p>
                      <a:r>
                        <a:rPr lang="en-US" dirty="0"/>
                        <a:t>d.</a:t>
                      </a:r>
                    </a:p>
                  </a:txBody>
                  <a:tcPr/>
                </a:tc>
                <a:tc>
                  <a:txBody>
                    <a:bodyPr/>
                    <a:lstStyle/>
                    <a:p>
                      <a:r>
                        <a:rPr lang="en-US" dirty="0"/>
                        <a:t>La </a:t>
                      </a:r>
                      <a:r>
                        <a:rPr lang="en-US" dirty="0" err="1">
                          <a:solidFill>
                            <a:srgbClr val="0070C0"/>
                          </a:solidFill>
                        </a:rPr>
                        <a:t>hemos</a:t>
                      </a:r>
                      <a:r>
                        <a:rPr lang="en-US" dirty="0">
                          <a:solidFill>
                            <a:srgbClr val="0070C0"/>
                          </a:solidFill>
                        </a:rPr>
                        <a:t> </a:t>
                      </a:r>
                      <a:r>
                        <a:rPr lang="en-US" dirty="0" err="1">
                          <a:solidFill>
                            <a:srgbClr val="0070C0"/>
                          </a:solidFill>
                        </a:rPr>
                        <a:t>transportado</a:t>
                      </a:r>
                      <a:r>
                        <a:rPr lang="en-US" dirty="0"/>
                        <a:t> a </a:t>
                      </a:r>
                      <a:r>
                        <a:rPr lang="en-US" dirty="0" err="1"/>
                        <a:t>nuestro</a:t>
                      </a:r>
                      <a:r>
                        <a:rPr lang="en-US" dirty="0"/>
                        <a:t> </a:t>
                      </a:r>
                      <a:r>
                        <a:rPr lang="en-US" dirty="0" err="1"/>
                        <a:t>pequeño</a:t>
                      </a:r>
                      <a:r>
                        <a:rPr lang="en-US" dirty="0"/>
                        <a:t> </a:t>
                      </a:r>
                      <a:r>
                        <a:rPr lang="en-US" dirty="0" err="1"/>
                        <a:t>depósito</a:t>
                      </a:r>
                      <a:r>
                        <a:rPr lang="en-US" dirty="0"/>
                        <a:t>.</a:t>
                      </a:r>
                    </a:p>
                  </a:txBody>
                  <a:tcPr/>
                </a:tc>
                <a:tc>
                  <a:txBody>
                    <a:bodyPr/>
                    <a:lstStyle/>
                    <a:p>
                      <a:r>
                        <a:rPr lang="en-US" dirty="0"/>
                        <a:t>[Spanish]</a:t>
                      </a:r>
                    </a:p>
                  </a:txBody>
                  <a:tcPr/>
                </a:tc>
                <a:extLst>
                  <a:ext uri="{0D108BD9-81ED-4DB2-BD59-A6C34878D82A}">
                    <a16:rowId xmlns:a16="http://schemas.microsoft.com/office/drawing/2014/main" val="2060639123"/>
                  </a:ext>
                </a:extLst>
              </a:tr>
              <a:tr h="370840">
                <a:tc>
                  <a:txBody>
                    <a:bodyPr/>
                    <a:lstStyle/>
                    <a:p>
                      <a:r>
                        <a:rPr lang="en-US" dirty="0"/>
                        <a:t>e.</a:t>
                      </a:r>
                    </a:p>
                  </a:txBody>
                  <a:tcPr/>
                </a:tc>
                <a:tc>
                  <a:txBody>
                    <a:bodyPr/>
                    <a:lstStyle/>
                    <a:p>
                      <a:r>
                        <a:rPr lang="en-US" dirty="0"/>
                        <a:t>We’</a:t>
                      </a:r>
                      <a:r>
                        <a:rPr lang="en-US" dirty="0">
                          <a:solidFill>
                            <a:srgbClr val="0070C0"/>
                          </a:solidFill>
                        </a:rPr>
                        <a:t>ve transferred</a:t>
                      </a:r>
                      <a:r>
                        <a:rPr lang="en-US" dirty="0"/>
                        <a:t> her to our little mortuary.</a:t>
                      </a:r>
                    </a:p>
                  </a:txBody>
                  <a:tcPr/>
                </a:tc>
                <a:tc>
                  <a:txBody>
                    <a:bodyPr/>
                    <a:lstStyle/>
                    <a:p>
                      <a:r>
                        <a:rPr lang="en-US" dirty="0"/>
                        <a:t>[English]</a:t>
                      </a:r>
                    </a:p>
                  </a:txBody>
                  <a:tcPr/>
                </a:tc>
                <a:extLst>
                  <a:ext uri="{0D108BD9-81ED-4DB2-BD59-A6C34878D82A}">
                    <a16:rowId xmlns:a16="http://schemas.microsoft.com/office/drawing/2014/main" val="1992124539"/>
                  </a:ext>
                </a:extLst>
              </a:tr>
            </a:tbl>
          </a:graphicData>
        </a:graphic>
      </p:graphicFrame>
    </p:spTree>
    <p:extLst>
      <p:ext uri="{BB962C8B-B14F-4D97-AF65-F5344CB8AC3E}">
        <p14:creationId xmlns:p14="http://schemas.microsoft.com/office/powerpoint/2010/main" val="1492455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4FE5-920A-2C43-9CC5-665F781E769C}"/>
              </a:ext>
            </a:extLst>
          </p:cNvPr>
          <p:cNvSpPr>
            <a:spLocks noGrp="1"/>
          </p:cNvSpPr>
          <p:nvPr>
            <p:ph type="title"/>
          </p:nvPr>
        </p:nvSpPr>
        <p:spPr/>
        <p:txBody>
          <a:bodyPr/>
          <a:lstStyle/>
          <a:p>
            <a:r>
              <a:rPr lang="en-US" dirty="0"/>
              <a:t>English: classical existentials</a:t>
            </a:r>
            <a:endParaRPr lang="en-US" cap="small" dirty="0"/>
          </a:p>
        </p:txBody>
      </p:sp>
      <p:sp>
        <p:nvSpPr>
          <p:cNvPr id="4" name="Content Placeholder 3">
            <a:extLst>
              <a:ext uri="{FF2B5EF4-FFF2-40B4-BE49-F238E27FC236}">
                <a16:creationId xmlns:a16="http://schemas.microsoft.com/office/drawing/2014/main" id="{12E22A74-1358-1D41-A550-70FF214C41F5}"/>
              </a:ext>
            </a:extLst>
          </p:cNvPr>
          <p:cNvSpPr>
            <a:spLocks noGrp="1"/>
          </p:cNvSpPr>
          <p:nvPr>
            <p:ph idx="1"/>
          </p:nvPr>
        </p:nvSpPr>
        <p:spPr>
          <a:xfrm>
            <a:off x="1359417" y="2129589"/>
            <a:ext cx="9601200" cy="3581400"/>
          </a:xfrm>
        </p:spPr>
        <p:txBody>
          <a:bodyPr/>
          <a:lstStyle/>
          <a:p>
            <a:pPr marL="0" indent="0">
              <a:buClr>
                <a:schemeClr val="tx1"/>
              </a:buClr>
              <a:buNone/>
            </a:pPr>
            <a:endParaRPr lang="fr-FR" sz="800" dirty="0"/>
          </a:p>
          <a:p>
            <a:pPr>
              <a:buClr>
                <a:schemeClr val="tx1"/>
              </a:buClr>
            </a:pPr>
            <a:r>
              <a:rPr lang="fr-FR" dirty="0"/>
              <a:t>Existentials </a:t>
            </a:r>
            <a:r>
              <a:rPr lang="fr-FR" dirty="0" err="1"/>
              <a:t>readings</a:t>
            </a:r>
            <a:r>
              <a:rPr lang="fr-FR" dirty="0"/>
              <a:t> </a:t>
            </a:r>
            <a:r>
              <a:rPr lang="fr-FR" dirty="0" err="1"/>
              <a:t>also</a:t>
            </a:r>
            <a:r>
              <a:rPr lang="fr-FR" dirty="0"/>
              <a:t> </a:t>
            </a:r>
            <a:r>
              <a:rPr lang="fr-FR" dirty="0" err="1"/>
              <a:t>allow</a:t>
            </a:r>
            <a:r>
              <a:rPr lang="fr-FR" dirty="0"/>
              <a:t> a </a:t>
            </a:r>
            <a:r>
              <a:rPr lang="fr-FR" cap="small" dirty="0" err="1">
                <a:solidFill>
                  <a:srgbClr val="0070C0"/>
                </a:solidFill>
              </a:rPr>
              <a:t>Perfect</a:t>
            </a:r>
            <a:r>
              <a:rPr lang="fr-FR" dirty="0"/>
              <a:t> in all </a:t>
            </a:r>
            <a:r>
              <a:rPr lang="fr-FR" dirty="0" err="1"/>
              <a:t>languages</a:t>
            </a:r>
            <a:r>
              <a:rPr lang="fr-FR" dirty="0"/>
              <a:t>.</a:t>
            </a:r>
          </a:p>
          <a:p>
            <a:pPr>
              <a:buClr>
                <a:schemeClr val="tx1"/>
              </a:buClr>
            </a:pPr>
            <a:endParaRPr lang="fr-FR" dirty="0"/>
          </a:p>
          <a:p>
            <a:pPr>
              <a:buClr>
                <a:schemeClr val="tx1"/>
              </a:buClr>
            </a:pPr>
            <a:endParaRPr lang="fr-FR" dirty="0"/>
          </a:p>
          <a:p>
            <a:pPr>
              <a:buClr>
                <a:schemeClr val="tx1"/>
              </a:buClr>
            </a:pPr>
            <a:endParaRPr lang="fr-FR" dirty="0"/>
          </a:p>
          <a:p>
            <a:pPr>
              <a:buClr>
                <a:schemeClr val="tx1"/>
              </a:buClr>
            </a:pPr>
            <a:endParaRPr lang="fr-FR" dirty="0"/>
          </a:p>
        </p:txBody>
      </p:sp>
      <p:graphicFrame>
        <p:nvGraphicFramePr>
          <p:cNvPr id="8" name="Table 12">
            <a:extLst>
              <a:ext uri="{FF2B5EF4-FFF2-40B4-BE49-F238E27FC236}">
                <a16:creationId xmlns:a16="http://schemas.microsoft.com/office/drawing/2014/main" id="{EC476779-4E54-BD4F-94C2-FED02FCADE63}"/>
              </a:ext>
            </a:extLst>
          </p:cNvPr>
          <p:cNvGraphicFramePr>
            <a:graphicFrameLocks noGrp="1"/>
          </p:cNvGraphicFramePr>
          <p:nvPr>
            <p:extLst>
              <p:ext uri="{D42A27DB-BD31-4B8C-83A1-F6EECF244321}">
                <p14:modId xmlns:p14="http://schemas.microsoft.com/office/powerpoint/2010/main" val="3343183210"/>
              </p:ext>
            </p:extLst>
          </p:nvPr>
        </p:nvGraphicFramePr>
        <p:xfrm>
          <a:off x="1371600" y="3014244"/>
          <a:ext cx="9368439" cy="1854200"/>
        </p:xfrm>
        <a:graphic>
          <a:graphicData uri="http://schemas.openxmlformats.org/drawingml/2006/table">
            <a:tbl>
              <a:tblPr firstRow="1" bandRow="1">
                <a:tableStyleId>{2D5ABB26-0587-4C30-8999-92F81FD0307C}</a:tableStyleId>
              </a:tblPr>
              <a:tblGrid>
                <a:gridCol w="421005">
                  <a:extLst>
                    <a:ext uri="{9D8B030D-6E8A-4147-A177-3AD203B41FA5}">
                      <a16:colId xmlns:a16="http://schemas.microsoft.com/office/drawing/2014/main" val="1718756138"/>
                    </a:ext>
                  </a:extLst>
                </a:gridCol>
                <a:gridCol w="7166760">
                  <a:extLst>
                    <a:ext uri="{9D8B030D-6E8A-4147-A177-3AD203B41FA5}">
                      <a16:colId xmlns:a16="http://schemas.microsoft.com/office/drawing/2014/main" val="1765049344"/>
                    </a:ext>
                  </a:extLst>
                </a:gridCol>
                <a:gridCol w="1780674">
                  <a:extLst>
                    <a:ext uri="{9D8B030D-6E8A-4147-A177-3AD203B41FA5}">
                      <a16:colId xmlns:a16="http://schemas.microsoft.com/office/drawing/2014/main" val="1542565101"/>
                    </a:ext>
                  </a:extLst>
                </a:gridCol>
              </a:tblGrid>
              <a:tr h="370840">
                <a:tc>
                  <a:txBody>
                    <a:bodyPr/>
                    <a:lstStyle/>
                    <a:p>
                      <a:r>
                        <a:rPr lang="en-US" dirty="0"/>
                        <a:t>a.</a:t>
                      </a:r>
                    </a:p>
                  </a:txBody>
                  <a:tcPr/>
                </a:tc>
                <a:tc>
                  <a:txBody>
                    <a:bodyPr/>
                    <a:lstStyle/>
                    <a:p>
                      <a:r>
                        <a:rPr lang="en-US" dirty="0" err="1"/>
                        <a:t>Depuis</a:t>
                      </a:r>
                      <a:r>
                        <a:rPr lang="en-US" dirty="0"/>
                        <a:t> </a:t>
                      </a:r>
                      <a:r>
                        <a:rPr lang="en-US" dirty="0" err="1"/>
                        <a:t>huit</a:t>
                      </a:r>
                      <a:r>
                        <a:rPr lang="en-US" dirty="0"/>
                        <a:t> </a:t>
                      </a:r>
                      <a:r>
                        <a:rPr lang="en-US" dirty="0" err="1"/>
                        <a:t>ans</a:t>
                      </a:r>
                      <a:r>
                        <a:rPr lang="en-US" dirty="0"/>
                        <a:t>, </a:t>
                      </a:r>
                      <a:r>
                        <a:rPr lang="en-US" dirty="0" err="1"/>
                        <a:t>ils</a:t>
                      </a:r>
                      <a:r>
                        <a:rPr lang="en-US" dirty="0"/>
                        <a:t> </a:t>
                      </a:r>
                      <a:r>
                        <a:rPr lang="en-US" dirty="0" err="1"/>
                        <a:t>n’</a:t>
                      </a:r>
                      <a:r>
                        <a:rPr lang="en-US" dirty="0" err="1">
                          <a:solidFill>
                            <a:srgbClr val="0070C0"/>
                          </a:solidFill>
                        </a:rPr>
                        <a:t>ont</a:t>
                      </a:r>
                      <a:r>
                        <a:rPr lang="en-US" dirty="0">
                          <a:solidFill>
                            <a:srgbClr val="0070C0"/>
                          </a:solidFill>
                        </a:rPr>
                        <a:t> </a:t>
                      </a:r>
                      <a:r>
                        <a:rPr lang="en-US" dirty="0">
                          <a:solidFill>
                            <a:schemeClr val="tx1"/>
                          </a:solidFill>
                        </a:rPr>
                        <a:t>pas</a:t>
                      </a:r>
                      <a:r>
                        <a:rPr lang="en-US" dirty="0">
                          <a:solidFill>
                            <a:srgbClr val="0070C0"/>
                          </a:solidFill>
                        </a:rPr>
                        <a:t> </a:t>
                      </a:r>
                      <a:r>
                        <a:rPr lang="en-US" dirty="0" err="1">
                          <a:solidFill>
                            <a:srgbClr val="0070C0"/>
                          </a:solidFill>
                        </a:rPr>
                        <a:t>changé</a:t>
                      </a:r>
                      <a:r>
                        <a:rPr lang="en-US" dirty="0">
                          <a:solidFill>
                            <a:srgbClr val="0070C0"/>
                          </a:solidFill>
                        </a:rPr>
                        <a:t> </a:t>
                      </a:r>
                      <a:r>
                        <a:rPr lang="en-US" dirty="0" err="1">
                          <a:solidFill>
                            <a:schemeClr val="tx1"/>
                          </a:solidFill>
                        </a:rPr>
                        <a:t>leur</a:t>
                      </a:r>
                      <a:r>
                        <a:rPr lang="en-US" dirty="0">
                          <a:solidFill>
                            <a:schemeClr val="tx1"/>
                          </a:solidFill>
                        </a:rPr>
                        <a:t> </a:t>
                      </a:r>
                      <a:r>
                        <a:rPr lang="en-US" dirty="0" err="1">
                          <a:solidFill>
                            <a:schemeClr val="tx1"/>
                          </a:solidFill>
                        </a:rPr>
                        <a:t>itinéraire</a:t>
                      </a:r>
                      <a:r>
                        <a:rPr lang="en-US" dirty="0">
                          <a:solidFill>
                            <a:schemeClr val="tx1"/>
                          </a:solidFill>
                        </a:rPr>
                        <a:t>.</a:t>
                      </a:r>
                      <a:endParaRPr lang="en-US" dirty="0">
                        <a:solidFill>
                          <a:srgbClr val="0070C0"/>
                        </a:solidFill>
                      </a:endParaRPr>
                    </a:p>
                  </a:txBody>
                  <a:tcPr/>
                </a:tc>
                <a:tc>
                  <a:txBody>
                    <a:bodyPr/>
                    <a:lstStyle/>
                    <a:p>
                      <a:r>
                        <a:rPr lang="en-US" dirty="0"/>
                        <a:t>[French]</a:t>
                      </a:r>
                    </a:p>
                  </a:txBody>
                  <a:tcPr/>
                </a:tc>
                <a:extLst>
                  <a:ext uri="{0D108BD9-81ED-4DB2-BD59-A6C34878D82A}">
                    <a16:rowId xmlns:a16="http://schemas.microsoft.com/office/drawing/2014/main" val="3803443238"/>
                  </a:ext>
                </a:extLst>
              </a:tr>
              <a:tr h="370840">
                <a:tc>
                  <a:txBody>
                    <a:bodyPr/>
                    <a:lstStyle/>
                    <a:p>
                      <a:r>
                        <a:rPr lang="en-US" dirty="0"/>
                        <a:t>b.</a:t>
                      </a:r>
                    </a:p>
                  </a:txBody>
                  <a:tcPr/>
                </a:tc>
                <a:tc>
                  <a:txBody>
                    <a:bodyPr/>
                    <a:lstStyle/>
                    <a:p>
                      <a:r>
                        <a:rPr lang="en-US" dirty="0" err="1"/>
                        <a:t>Seit</a:t>
                      </a:r>
                      <a:r>
                        <a:rPr lang="en-US" dirty="0"/>
                        <a:t> </a:t>
                      </a:r>
                      <a:r>
                        <a:rPr lang="en-US" dirty="0" err="1"/>
                        <a:t>acht</a:t>
                      </a:r>
                      <a:r>
                        <a:rPr lang="en-US" dirty="0"/>
                        <a:t> Jahren </a:t>
                      </a:r>
                      <a:r>
                        <a:rPr lang="en-US" dirty="0" err="1">
                          <a:solidFill>
                            <a:srgbClr val="0070C0"/>
                          </a:solidFill>
                        </a:rPr>
                        <a:t>haben</a:t>
                      </a:r>
                      <a:r>
                        <a:rPr lang="en-US" dirty="0">
                          <a:solidFill>
                            <a:srgbClr val="0070C0"/>
                          </a:solidFill>
                        </a:rPr>
                        <a:t> </a:t>
                      </a:r>
                      <a:r>
                        <a:rPr lang="en-US" dirty="0" err="1">
                          <a:solidFill>
                            <a:schemeClr val="tx1"/>
                          </a:solidFill>
                        </a:rPr>
                        <a:t>sie</a:t>
                      </a:r>
                      <a:r>
                        <a:rPr lang="en-US" dirty="0">
                          <a:solidFill>
                            <a:schemeClr val="tx1"/>
                          </a:solidFill>
                        </a:rPr>
                        <a:t> </a:t>
                      </a:r>
                      <a:r>
                        <a:rPr lang="en-US" dirty="0" err="1">
                          <a:solidFill>
                            <a:schemeClr val="tx1"/>
                          </a:solidFill>
                        </a:rPr>
                        <a:t>ihre</a:t>
                      </a:r>
                      <a:r>
                        <a:rPr lang="en-US" dirty="0">
                          <a:solidFill>
                            <a:schemeClr val="tx1"/>
                          </a:solidFill>
                        </a:rPr>
                        <a:t> Route </a:t>
                      </a:r>
                      <a:r>
                        <a:rPr lang="en-US" dirty="0" err="1">
                          <a:solidFill>
                            <a:schemeClr val="tx1"/>
                          </a:solidFill>
                        </a:rPr>
                        <a:t>nicht</a:t>
                      </a:r>
                      <a:r>
                        <a:rPr lang="en-US" dirty="0">
                          <a:solidFill>
                            <a:schemeClr val="tx1"/>
                          </a:solidFill>
                        </a:rPr>
                        <a:t> </a:t>
                      </a:r>
                      <a:r>
                        <a:rPr lang="en-US" dirty="0" err="1">
                          <a:solidFill>
                            <a:srgbClr val="0070C0"/>
                          </a:solidFill>
                        </a:rPr>
                        <a:t>geändert</a:t>
                      </a:r>
                      <a:r>
                        <a:rPr lang="en-US" dirty="0">
                          <a:solidFill>
                            <a:srgbClr val="92D050"/>
                          </a:solidFill>
                        </a:rPr>
                        <a:t>, </a:t>
                      </a:r>
                      <a:endParaRPr lang="en-US" dirty="0"/>
                    </a:p>
                  </a:txBody>
                  <a:tcPr/>
                </a:tc>
                <a:tc>
                  <a:txBody>
                    <a:bodyPr/>
                    <a:lstStyle/>
                    <a:p>
                      <a:r>
                        <a:rPr lang="en-US" dirty="0"/>
                        <a:t>[German]</a:t>
                      </a:r>
                    </a:p>
                  </a:txBody>
                  <a:tcPr/>
                </a:tc>
                <a:extLst>
                  <a:ext uri="{0D108BD9-81ED-4DB2-BD59-A6C34878D82A}">
                    <a16:rowId xmlns:a16="http://schemas.microsoft.com/office/drawing/2014/main" val="603844098"/>
                  </a:ext>
                </a:extLst>
              </a:tr>
              <a:tr h="370840">
                <a:tc>
                  <a:txBody>
                    <a:bodyPr/>
                    <a:lstStyle/>
                    <a:p>
                      <a:r>
                        <a:rPr lang="en-US" dirty="0"/>
                        <a:t>c.</a:t>
                      </a:r>
                    </a:p>
                  </a:txBody>
                  <a:tcPr/>
                </a:tc>
                <a:tc>
                  <a:txBody>
                    <a:bodyPr/>
                    <a:lstStyle/>
                    <a:p>
                      <a:r>
                        <a:rPr lang="en-US" dirty="0"/>
                        <a:t>In al die </a:t>
                      </a:r>
                      <a:r>
                        <a:rPr lang="en-US" dirty="0" err="1"/>
                        <a:t>acht</a:t>
                      </a:r>
                      <a:r>
                        <a:rPr lang="en-US" dirty="0"/>
                        <a:t> </a:t>
                      </a:r>
                      <a:r>
                        <a:rPr lang="en-US" dirty="0" err="1"/>
                        <a:t>jaar</a:t>
                      </a:r>
                      <a:r>
                        <a:rPr lang="en-US" dirty="0"/>
                        <a:t> </a:t>
                      </a:r>
                      <a:r>
                        <a:rPr lang="en-US" dirty="0" err="1">
                          <a:solidFill>
                            <a:srgbClr val="0070C0"/>
                          </a:solidFill>
                        </a:rPr>
                        <a:t>hebben</a:t>
                      </a:r>
                      <a:r>
                        <a:rPr lang="en-US" dirty="0"/>
                        <a:t> </a:t>
                      </a:r>
                      <a:r>
                        <a:rPr lang="en-US" dirty="0" err="1"/>
                        <a:t>zij</a:t>
                      </a:r>
                      <a:r>
                        <a:rPr lang="en-US" dirty="0"/>
                        <a:t> </a:t>
                      </a:r>
                      <a:r>
                        <a:rPr lang="en-US" dirty="0" err="1"/>
                        <a:t>hun</a:t>
                      </a:r>
                      <a:r>
                        <a:rPr lang="en-US" dirty="0"/>
                        <a:t> </a:t>
                      </a:r>
                      <a:r>
                        <a:rPr lang="en-US" dirty="0" err="1"/>
                        <a:t>wandelroute</a:t>
                      </a:r>
                      <a:r>
                        <a:rPr lang="en-US" dirty="0"/>
                        <a:t> </a:t>
                      </a:r>
                      <a:r>
                        <a:rPr lang="en-US" dirty="0" err="1"/>
                        <a:t>niet</a:t>
                      </a:r>
                      <a:r>
                        <a:rPr lang="en-US" dirty="0"/>
                        <a:t> </a:t>
                      </a:r>
                      <a:r>
                        <a:rPr lang="en-US" dirty="0" err="1">
                          <a:solidFill>
                            <a:srgbClr val="0070C0"/>
                          </a:solidFill>
                        </a:rPr>
                        <a:t>veranderd</a:t>
                      </a:r>
                      <a:r>
                        <a:rPr lang="en-US" dirty="0"/>
                        <a:t>.</a:t>
                      </a:r>
                    </a:p>
                  </a:txBody>
                  <a:tcPr/>
                </a:tc>
                <a:tc>
                  <a:txBody>
                    <a:bodyPr/>
                    <a:lstStyle/>
                    <a:p>
                      <a:r>
                        <a:rPr lang="en-US" dirty="0"/>
                        <a:t>[Dutch]</a:t>
                      </a:r>
                    </a:p>
                  </a:txBody>
                  <a:tcPr/>
                </a:tc>
                <a:extLst>
                  <a:ext uri="{0D108BD9-81ED-4DB2-BD59-A6C34878D82A}">
                    <a16:rowId xmlns:a16="http://schemas.microsoft.com/office/drawing/2014/main" val="4204095035"/>
                  </a:ext>
                </a:extLst>
              </a:tr>
              <a:tr h="370840">
                <a:tc>
                  <a:txBody>
                    <a:bodyPr/>
                    <a:lstStyle/>
                    <a:p>
                      <a:r>
                        <a:rPr lang="en-US" dirty="0"/>
                        <a:t>d.</a:t>
                      </a:r>
                    </a:p>
                  </a:txBody>
                  <a:tcPr/>
                </a:tc>
                <a:tc>
                  <a:txBody>
                    <a:bodyPr/>
                    <a:lstStyle/>
                    <a:p>
                      <a:r>
                        <a:rPr lang="en-US" dirty="0"/>
                        <a:t>Al </a:t>
                      </a:r>
                      <a:r>
                        <a:rPr lang="en-US" dirty="0" err="1"/>
                        <a:t>cabo</a:t>
                      </a:r>
                      <a:r>
                        <a:rPr lang="en-US" dirty="0"/>
                        <a:t> de </a:t>
                      </a:r>
                      <a:r>
                        <a:rPr lang="en-US" dirty="0" err="1"/>
                        <a:t>ocho</a:t>
                      </a:r>
                      <a:r>
                        <a:rPr lang="en-US" dirty="0"/>
                        <a:t> </a:t>
                      </a:r>
                      <a:r>
                        <a:rPr lang="en-US" dirty="0" err="1"/>
                        <a:t>años</a:t>
                      </a:r>
                      <a:r>
                        <a:rPr lang="en-US" dirty="0"/>
                        <a:t>, no </a:t>
                      </a:r>
                      <a:r>
                        <a:rPr lang="en-US" dirty="0" err="1">
                          <a:solidFill>
                            <a:srgbClr val="0070C0"/>
                          </a:solidFill>
                        </a:rPr>
                        <a:t>han</a:t>
                      </a:r>
                      <a:r>
                        <a:rPr lang="en-US" dirty="0">
                          <a:solidFill>
                            <a:srgbClr val="0070C0"/>
                          </a:solidFill>
                        </a:rPr>
                        <a:t> </a:t>
                      </a:r>
                      <a:r>
                        <a:rPr lang="en-US" dirty="0" err="1">
                          <a:solidFill>
                            <a:srgbClr val="0070C0"/>
                          </a:solidFill>
                        </a:rPr>
                        <a:t>cambiado</a:t>
                      </a:r>
                      <a:r>
                        <a:rPr lang="en-US" dirty="0">
                          <a:solidFill>
                            <a:srgbClr val="0070C0"/>
                          </a:solidFill>
                        </a:rPr>
                        <a:t> </a:t>
                      </a:r>
                      <a:r>
                        <a:rPr lang="en-US" dirty="0"/>
                        <a:t>de </a:t>
                      </a:r>
                      <a:r>
                        <a:rPr lang="en-US" dirty="0" err="1"/>
                        <a:t>itinerario</a:t>
                      </a:r>
                      <a:r>
                        <a:rPr lang="en-US" dirty="0"/>
                        <a:t>.</a:t>
                      </a:r>
                    </a:p>
                  </a:txBody>
                  <a:tcPr/>
                </a:tc>
                <a:tc>
                  <a:txBody>
                    <a:bodyPr/>
                    <a:lstStyle/>
                    <a:p>
                      <a:r>
                        <a:rPr lang="en-US" dirty="0"/>
                        <a:t>[Spanish]</a:t>
                      </a:r>
                    </a:p>
                  </a:txBody>
                  <a:tcPr/>
                </a:tc>
                <a:extLst>
                  <a:ext uri="{0D108BD9-81ED-4DB2-BD59-A6C34878D82A}">
                    <a16:rowId xmlns:a16="http://schemas.microsoft.com/office/drawing/2014/main" val="2060639123"/>
                  </a:ext>
                </a:extLst>
              </a:tr>
              <a:tr h="370840">
                <a:tc>
                  <a:txBody>
                    <a:bodyPr/>
                    <a:lstStyle/>
                    <a:p>
                      <a:r>
                        <a:rPr lang="en-US" dirty="0"/>
                        <a:t>e.</a:t>
                      </a:r>
                    </a:p>
                  </a:txBody>
                  <a:tcPr/>
                </a:tc>
                <a:tc>
                  <a:txBody>
                    <a:bodyPr/>
                    <a:lstStyle/>
                    <a:p>
                      <a:r>
                        <a:rPr lang="en-US" dirty="0"/>
                        <a:t>In eight years they</a:t>
                      </a:r>
                      <a:r>
                        <a:rPr lang="en-US" dirty="0">
                          <a:solidFill>
                            <a:srgbClr val="0070C0"/>
                          </a:solidFill>
                        </a:rPr>
                        <a:t> haven’t changed </a:t>
                      </a:r>
                      <a:r>
                        <a:rPr lang="en-US" dirty="0"/>
                        <a:t>their route.</a:t>
                      </a:r>
                    </a:p>
                  </a:txBody>
                  <a:tcPr/>
                </a:tc>
                <a:tc>
                  <a:txBody>
                    <a:bodyPr/>
                    <a:lstStyle/>
                    <a:p>
                      <a:r>
                        <a:rPr lang="en-US" dirty="0"/>
                        <a:t>[English]</a:t>
                      </a:r>
                    </a:p>
                  </a:txBody>
                  <a:tcPr/>
                </a:tc>
                <a:extLst>
                  <a:ext uri="{0D108BD9-81ED-4DB2-BD59-A6C34878D82A}">
                    <a16:rowId xmlns:a16="http://schemas.microsoft.com/office/drawing/2014/main" val="1992124539"/>
                  </a:ext>
                </a:extLst>
              </a:tr>
            </a:tbl>
          </a:graphicData>
        </a:graphic>
      </p:graphicFrame>
    </p:spTree>
    <p:extLst>
      <p:ext uri="{BB962C8B-B14F-4D97-AF65-F5344CB8AC3E}">
        <p14:creationId xmlns:p14="http://schemas.microsoft.com/office/powerpoint/2010/main" val="18013275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29A23-9F2B-3B4E-9490-EC058E151850}"/>
              </a:ext>
            </a:extLst>
          </p:cNvPr>
          <p:cNvSpPr>
            <a:spLocks noGrp="1"/>
          </p:cNvSpPr>
          <p:nvPr>
            <p:ph type="title"/>
          </p:nvPr>
        </p:nvSpPr>
        <p:spPr/>
        <p:txBody>
          <a:bodyPr/>
          <a:lstStyle/>
          <a:p>
            <a:r>
              <a:rPr lang="en-US" dirty="0"/>
              <a:t>Implicational hierarchy of </a:t>
            </a:r>
            <a:r>
              <a:rPr lang="en-US" cap="small" dirty="0"/>
              <a:t>Perfect</a:t>
            </a:r>
            <a:r>
              <a:rPr lang="en-US" dirty="0"/>
              <a:t> use</a:t>
            </a:r>
          </a:p>
        </p:txBody>
      </p:sp>
      <p:sp>
        <p:nvSpPr>
          <p:cNvPr id="3" name="Content Placeholder 2">
            <a:extLst>
              <a:ext uri="{FF2B5EF4-FFF2-40B4-BE49-F238E27FC236}">
                <a16:creationId xmlns:a16="http://schemas.microsoft.com/office/drawing/2014/main" id="{CAF9C1E8-2CA3-E04A-BE43-3D5279A60F2B}"/>
              </a:ext>
            </a:extLst>
          </p:cNvPr>
          <p:cNvSpPr>
            <a:spLocks noGrp="1"/>
          </p:cNvSpPr>
          <p:nvPr>
            <p:ph idx="1"/>
          </p:nvPr>
        </p:nvSpPr>
        <p:spPr>
          <a:xfrm>
            <a:off x="1371600" y="1727757"/>
            <a:ext cx="9601200" cy="3581400"/>
          </a:xfrm>
        </p:spPr>
        <p:txBody>
          <a:bodyPr/>
          <a:lstStyle/>
          <a:p>
            <a:pPr>
              <a:buFont typeface="Wingdings" pitchFamily="2" charset="2"/>
              <a:buChar char="q"/>
            </a:pPr>
            <a:r>
              <a:rPr lang="en-US" sz="2200" dirty="0">
                <a:latin typeface="+mj-lt"/>
                <a:ea typeface="Open Sans" panose="020B0604020202020204" charset="0"/>
                <a:cs typeface="Open Sans" panose="020B0604020202020204" charset="0"/>
              </a:rPr>
              <a:t>Once a context switches from </a:t>
            </a:r>
            <a:r>
              <a:rPr lang="en-US" sz="2200" cap="small" dirty="0">
                <a:latin typeface="+mj-lt"/>
                <a:ea typeface="Open Sans" panose="020B0604020202020204" charset="0"/>
                <a:cs typeface="Open Sans" panose="020B0604020202020204" charset="0"/>
              </a:rPr>
              <a:t>perfect</a:t>
            </a:r>
            <a:r>
              <a:rPr lang="en-US" sz="2200" dirty="0">
                <a:latin typeface="+mj-lt"/>
                <a:ea typeface="Open Sans" panose="020B0604020202020204" charset="0"/>
                <a:cs typeface="Open Sans" panose="020B0604020202020204" charset="0"/>
              </a:rPr>
              <a:t> to </a:t>
            </a:r>
            <a:r>
              <a:rPr lang="en-US" sz="2200" cap="small" dirty="0">
                <a:latin typeface="+mj-lt"/>
                <a:ea typeface="Open Sans" panose="020B0604020202020204" charset="0"/>
                <a:cs typeface="Open Sans" panose="020B0604020202020204" charset="0"/>
              </a:rPr>
              <a:t>past</a:t>
            </a:r>
            <a:r>
              <a:rPr lang="en-US" sz="2200" dirty="0">
                <a:latin typeface="+mj-lt"/>
                <a:ea typeface="Open Sans" panose="020B0604020202020204" charset="0"/>
                <a:cs typeface="Open Sans" panose="020B0604020202020204" charset="0"/>
              </a:rPr>
              <a:t> in a particular language,</a:t>
            </a:r>
          </a:p>
          <a:p>
            <a:pPr lvl="1">
              <a:buFont typeface="Wingdings" pitchFamily="2" charset="2"/>
              <a:buChar char="§"/>
            </a:pPr>
            <a:r>
              <a:rPr lang="en-US" sz="2200" dirty="0">
                <a:latin typeface="+mj-lt"/>
                <a:ea typeface="Open Sans" panose="020B0604020202020204" charset="0"/>
                <a:cs typeface="Open Sans" panose="020B0604020202020204" charset="0"/>
              </a:rPr>
              <a:t>the verb form remains a </a:t>
            </a:r>
            <a:r>
              <a:rPr lang="en-US" sz="2200" cap="small" dirty="0">
                <a:latin typeface="+mj-lt"/>
                <a:ea typeface="Open Sans" panose="020B0604020202020204" charset="0"/>
                <a:cs typeface="Open Sans" panose="020B0604020202020204" charset="0"/>
              </a:rPr>
              <a:t>past</a:t>
            </a:r>
            <a:r>
              <a:rPr lang="en-US" sz="2200" dirty="0">
                <a:latin typeface="+mj-lt"/>
                <a:ea typeface="Open Sans" panose="020B0604020202020204" charset="0"/>
                <a:cs typeface="Open Sans" panose="020B0604020202020204" charset="0"/>
              </a:rPr>
              <a:t> tense in the next language: creates a</a:t>
            </a:r>
          </a:p>
          <a:p>
            <a:pPr lvl="1">
              <a:buFont typeface="Wingdings" pitchFamily="2" charset="2"/>
              <a:buChar char="§"/>
            </a:pPr>
            <a:r>
              <a:rPr lang="en-US" sz="2200" dirty="0">
                <a:latin typeface="+mj-lt"/>
                <a:ea typeface="Open Sans" panose="020B0604020202020204" charset="0"/>
                <a:cs typeface="Open Sans" panose="020B0604020202020204" charset="0"/>
              </a:rPr>
              <a:t>subset relation.</a:t>
            </a:r>
          </a:p>
          <a:p>
            <a:pPr>
              <a:buFont typeface="Wingdings" pitchFamily="2" charset="2"/>
              <a:buChar char="q"/>
            </a:pPr>
            <a:r>
              <a:rPr lang="en-US" sz="2200" dirty="0">
                <a:latin typeface="+mj-lt"/>
                <a:ea typeface="Open Sans" panose="020B0604020202020204" charset="0"/>
                <a:cs typeface="Open Sans" panose="020B0604020202020204" charset="0"/>
              </a:rPr>
              <a:t>Not a dichotomy (Schaden 2009), but a sliding scale from more liberal to more restricted </a:t>
            </a:r>
            <a:r>
              <a:rPr lang="en-US" sz="2200" cap="small" dirty="0">
                <a:latin typeface="+mj-lt"/>
                <a:ea typeface="Open Sans" panose="020B0604020202020204" charset="0"/>
                <a:cs typeface="Open Sans" panose="020B0604020202020204" charset="0"/>
              </a:rPr>
              <a:t>perfect</a:t>
            </a:r>
            <a:r>
              <a:rPr lang="en-US" sz="2200" dirty="0">
                <a:latin typeface="+mj-lt"/>
                <a:ea typeface="Open Sans" panose="020B0604020202020204" charset="0"/>
                <a:cs typeface="Open Sans" panose="020B0604020202020204" charset="0"/>
              </a:rPr>
              <a:t> languages (Van der Klis et al. 2020, 2021/22).</a:t>
            </a:r>
          </a:p>
          <a:p>
            <a:endParaRPr lang="en-US" dirty="0"/>
          </a:p>
        </p:txBody>
      </p:sp>
      <p:sp>
        <p:nvSpPr>
          <p:cNvPr id="4" name="Oval 3">
            <a:extLst>
              <a:ext uri="{FF2B5EF4-FFF2-40B4-BE49-F238E27FC236}">
                <a16:creationId xmlns:a16="http://schemas.microsoft.com/office/drawing/2014/main" id="{5F0D4E30-EF63-FF47-9E9E-48749E3011C6}"/>
              </a:ext>
            </a:extLst>
          </p:cNvPr>
          <p:cNvSpPr/>
          <p:nvPr/>
        </p:nvSpPr>
        <p:spPr>
          <a:xfrm>
            <a:off x="1892969" y="4106782"/>
            <a:ext cx="7987823" cy="208977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a:extLst>
              <a:ext uri="{FF2B5EF4-FFF2-40B4-BE49-F238E27FC236}">
                <a16:creationId xmlns:a16="http://schemas.microsoft.com/office/drawing/2014/main" id="{B8E8C415-4A26-8048-BB6B-49396CACF0D4}"/>
              </a:ext>
            </a:extLst>
          </p:cNvPr>
          <p:cNvSpPr/>
          <p:nvPr/>
        </p:nvSpPr>
        <p:spPr>
          <a:xfrm>
            <a:off x="3160295" y="4106782"/>
            <a:ext cx="6720497" cy="2089771"/>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id="{040BEFBD-EAFA-224A-AE55-7FE2749C2039}"/>
              </a:ext>
            </a:extLst>
          </p:cNvPr>
          <p:cNvSpPr/>
          <p:nvPr/>
        </p:nvSpPr>
        <p:spPr>
          <a:xfrm>
            <a:off x="4842138" y="4219077"/>
            <a:ext cx="5038654" cy="1879502"/>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AC1259EE-7CA8-BD4F-96F4-0066671CB27A}"/>
              </a:ext>
            </a:extLst>
          </p:cNvPr>
          <p:cNvSpPr txBox="1"/>
          <p:nvPr/>
        </p:nvSpPr>
        <p:spPr>
          <a:xfrm>
            <a:off x="5142784" y="4912587"/>
            <a:ext cx="1681843" cy="369332"/>
          </a:xfrm>
          <a:prstGeom prst="rect">
            <a:avLst/>
          </a:prstGeom>
          <a:noFill/>
        </p:spPr>
        <p:txBody>
          <a:bodyPr wrap="square" rtlCol="0">
            <a:spAutoFit/>
          </a:bodyPr>
          <a:lstStyle/>
          <a:p>
            <a:r>
              <a:rPr lang="en-US" dirty="0"/>
              <a:t>Dutch</a:t>
            </a:r>
          </a:p>
        </p:txBody>
      </p:sp>
      <p:sp>
        <p:nvSpPr>
          <p:cNvPr id="8" name="TextBox 7">
            <a:extLst>
              <a:ext uri="{FF2B5EF4-FFF2-40B4-BE49-F238E27FC236}">
                <a16:creationId xmlns:a16="http://schemas.microsoft.com/office/drawing/2014/main" id="{14981489-8157-084D-BC97-D8200CA5AB81}"/>
              </a:ext>
            </a:extLst>
          </p:cNvPr>
          <p:cNvSpPr txBox="1"/>
          <p:nvPr/>
        </p:nvSpPr>
        <p:spPr>
          <a:xfrm>
            <a:off x="3523964" y="4916128"/>
            <a:ext cx="1681843" cy="369332"/>
          </a:xfrm>
          <a:prstGeom prst="rect">
            <a:avLst/>
          </a:prstGeom>
          <a:noFill/>
        </p:spPr>
        <p:txBody>
          <a:bodyPr wrap="square" rtlCol="0">
            <a:spAutoFit/>
          </a:bodyPr>
          <a:lstStyle/>
          <a:p>
            <a:r>
              <a:rPr lang="en-US" dirty="0"/>
              <a:t>German</a:t>
            </a:r>
          </a:p>
        </p:txBody>
      </p:sp>
      <p:sp>
        <p:nvSpPr>
          <p:cNvPr id="9" name="TextBox 8">
            <a:extLst>
              <a:ext uri="{FF2B5EF4-FFF2-40B4-BE49-F238E27FC236}">
                <a16:creationId xmlns:a16="http://schemas.microsoft.com/office/drawing/2014/main" id="{F0350A1C-0DE0-844F-AED2-CD8DE530B53D}"/>
              </a:ext>
            </a:extLst>
          </p:cNvPr>
          <p:cNvSpPr txBox="1"/>
          <p:nvPr/>
        </p:nvSpPr>
        <p:spPr>
          <a:xfrm>
            <a:off x="2288006" y="4919669"/>
            <a:ext cx="1681843" cy="369332"/>
          </a:xfrm>
          <a:prstGeom prst="rect">
            <a:avLst/>
          </a:prstGeom>
          <a:noFill/>
        </p:spPr>
        <p:txBody>
          <a:bodyPr wrap="square" rtlCol="0">
            <a:spAutoFit/>
          </a:bodyPr>
          <a:lstStyle/>
          <a:p>
            <a:r>
              <a:rPr lang="en-US" dirty="0"/>
              <a:t>French</a:t>
            </a:r>
          </a:p>
        </p:txBody>
      </p:sp>
      <p:sp>
        <p:nvSpPr>
          <p:cNvPr id="10" name="Oval 9">
            <a:extLst>
              <a:ext uri="{FF2B5EF4-FFF2-40B4-BE49-F238E27FC236}">
                <a16:creationId xmlns:a16="http://schemas.microsoft.com/office/drawing/2014/main" id="{3AEF3F8A-6256-124E-AF3F-E381487D3103}"/>
              </a:ext>
            </a:extLst>
          </p:cNvPr>
          <p:cNvSpPr/>
          <p:nvPr/>
        </p:nvSpPr>
        <p:spPr>
          <a:xfrm>
            <a:off x="6173204" y="4345057"/>
            <a:ext cx="3664475" cy="1518555"/>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F5A7395C-ABD3-E04C-852A-9B711732A32F}"/>
              </a:ext>
            </a:extLst>
          </p:cNvPr>
          <p:cNvSpPr txBox="1"/>
          <p:nvPr/>
        </p:nvSpPr>
        <p:spPr>
          <a:xfrm>
            <a:off x="6460958" y="4909046"/>
            <a:ext cx="1681843" cy="369332"/>
          </a:xfrm>
          <a:prstGeom prst="rect">
            <a:avLst/>
          </a:prstGeom>
          <a:noFill/>
        </p:spPr>
        <p:txBody>
          <a:bodyPr wrap="square" rtlCol="0">
            <a:spAutoFit/>
          </a:bodyPr>
          <a:lstStyle/>
          <a:p>
            <a:r>
              <a:rPr lang="en-US" dirty="0"/>
              <a:t>Spanish</a:t>
            </a:r>
          </a:p>
        </p:txBody>
      </p:sp>
      <p:sp>
        <p:nvSpPr>
          <p:cNvPr id="12" name="Oval 11">
            <a:extLst>
              <a:ext uri="{FF2B5EF4-FFF2-40B4-BE49-F238E27FC236}">
                <a16:creationId xmlns:a16="http://schemas.microsoft.com/office/drawing/2014/main" id="{7866A069-4833-0641-A371-3BDB3C4D7B23}"/>
              </a:ext>
            </a:extLst>
          </p:cNvPr>
          <p:cNvSpPr/>
          <p:nvPr/>
        </p:nvSpPr>
        <p:spPr>
          <a:xfrm>
            <a:off x="7587917" y="4594171"/>
            <a:ext cx="2352174" cy="1046747"/>
          </a:xfrm>
          <a:prstGeom prst="ellipse">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E97F0FDC-2D23-5C45-9436-EB340B2C376D}"/>
              </a:ext>
            </a:extLst>
          </p:cNvPr>
          <p:cNvSpPr txBox="1"/>
          <p:nvPr/>
        </p:nvSpPr>
        <p:spPr>
          <a:xfrm>
            <a:off x="7997563" y="4901494"/>
            <a:ext cx="1681843" cy="369332"/>
          </a:xfrm>
          <a:prstGeom prst="rect">
            <a:avLst/>
          </a:prstGeom>
          <a:noFill/>
        </p:spPr>
        <p:txBody>
          <a:bodyPr wrap="square" rtlCol="0">
            <a:spAutoFit/>
          </a:bodyPr>
          <a:lstStyle/>
          <a:p>
            <a:r>
              <a:rPr lang="en-US" dirty="0"/>
              <a:t>English</a:t>
            </a:r>
          </a:p>
        </p:txBody>
      </p:sp>
    </p:spTree>
    <p:extLst>
      <p:ext uri="{BB962C8B-B14F-4D97-AF65-F5344CB8AC3E}">
        <p14:creationId xmlns:p14="http://schemas.microsoft.com/office/powerpoint/2010/main" val="24908282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140152-C9E6-4D53-AB5B-38C4B49FB216}"/>
              </a:ext>
            </a:extLst>
          </p:cNvPr>
          <p:cNvSpPr>
            <a:spLocks noGrp="1"/>
          </p:cNvSpPr>
          <p:nvPr>
            <p:ph type="title"/>
          </p:nvPr>
        </p:nvSpPr>
        <p:spPr>
          <a:xfrm>
            <a:off x="1371600" y="642937"/>
            <a:ext cx="10567988" cy="695325"/>
          </a:xfrm>
        </p:spPr>
        <p:txBody>
          <a:bodyPr>
            <a:noAutofit/>
          </a:bodyPr>
          <a:lstStyle/>
          <a:p>
            <a:r>
              <a:rPr lang="en-US" dirty="0"/>
              <a:t>The cross-linguistic distribution of the </a:t>
            </a:r>
            <a:r>
              <a:rPr lang="en-US" cap="small" dirty="0"/>
              <a:t>perfect</a:t>
            </a:r>
            <a:r>
              <a:rPr lang="en-US" dirty="0"/>
              <a:t> </a:t>
            </a:r>
          </a:p>
        </p:txBody>
      </p:sp>
      <p:sp>
        <p:nvSpPr>
          <p:cNvPr id="3" name="Tijdelijke aanduiding voor inhoud 2">
            <a:extLst>
              <a:ext uri="{FF2B5EF4-FFF2-40B4-BE49-F238E27FC236}">
                <a16:creationId xmlns:a16="http://schemas.microsoft.com/office/drawing/2014/main" id="{D4B1A70F-5933-4D11-A193-15C6FA6421F5}"/>
              </a:ext>
            </a:extLst>
          </p:cNvPr>
          <p:cNvSpPr>
            <a:spLocks noGrp="1"/>
          </p:cNvSpPr>
          <p:nvPr>
            <p:ph idx="1"/>
          </p:nvPr>
        </p:nvSpPr>
        <p:spPr/>
        <p:txBody>
          <a:bodyPr>
            <a:normAutofit fontScale="92500" lnSpcReduction="10000"/>
          </a:bodyPr>
          <a:lstStyle/>
          <a:p>
            <a:r>
              <a:rPr lang="en-US" sz="2400" dirty="0"/>
              <a:t>Descriptive statistics show the global tendencies in the grammar. </a:t>
            </a:r>
          </a:p>
          <a:p>
            <a:r>
              <a:rPr lang="en-US" sz="2400" dirty="0"/>
              <a:t>The temporal maps show that the distribution of tense forms is organized as a subset relation: the reduction in the domain of the </a:t>
            </a:r>
            <a:r>
              <a:rPr lang="en-US" sz="2400" cap="small" dirty="0"/>
              <a:t>perfect </a:t>
            </a:r>
            <a:r>
              <a:rPr lang="en-US" sz="2400" dirty="0"/>
              <a:t>gives rise to a wider use of the </a:t>
            </a:r>
            <a:r>
              <a:rPr lang="en-US" sz="2400" cap="small" dirty="0"/>
              <a:t>past.</a:t>
            </a:r>
            <a:endParaRPr lang="en-US" sz="2400" dirty="0"/>
          </a:p>
          <a:p>
            <a:r>
              <a:rPr lang="en-US" sz="2400" dirty="0"/>
              <a:t>Investigation of the individual data points provides the demarcation lines between each pair of languages. </a:t>
            </a:r>
          </a:p>
          <a:p>
            <a:r>
              <a:rPr lang="en-US" sz="2400" dirty="0"/>
              <a:t>The linguistic principles governing the variation between languages imply (i) lexical semantics (stative verbs), (ii) compositional semantics (boundedness, continuity), (iii) dynamic semantics (narration) and (iv) pragmatics (information structure). </a:t>
            </a:r>
          </a:p>
          <a:p>
            <a:endParaRPr lang="fr-FR" sz="2400" dirty="0"/>
          </a:p>
        </p:txBody>
      </p:sp>
    </p:spTree>
    <p:extLst>
      <p:ext uri="{BB962C8B-B14F-4D97-AF65-F5344CB8AC3E}">
        <p14:creationId xmlns:p14="http://schemas.microsoft.com/office/powerpoint/2010/main" val="6481399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18405E-1763-4A50-8AD9-1010BAF6E1F3}"/>
              </a:ext>
            </a:extLst>
          </p:cNvPr>
          <p:cNvSpPr>
            <a:spLocks noGrp="1"/>
          </p:cNvSpPr>
          <p:nvPr>
            <p:ph type="title"/>
          </p:nvPr>
        </p:nvSpPr>
        <p:spPr/>
        <p:txBody>
          <a:bodyPr>
            <a:normAutofit/>
          </a:bodyPr>
          <a:lstStyle/>
          <a:p>
            <a:r>
              <a:rPr lang="en-GB" dirty="0"/>
              <a:t>Reflections on parallel corpus research</a:t>
            </a:r>
          </a:p>
        </p:txBody>
      </p:sp>
      <p:sp>
        <p:nvSpPr>
          <p:cNvPr id="3" name="Tijdelijke aanduiding voor tekst 2">
            <a:extLst>
              <a:ext uri="{FF2B5EF4-FFF2-40B4-BE49-F238E27FC236}">
                <a16:creationId xmlns:a16="http://schemas.microsoft.com/office/drawing/2014/main" id="{DD32A2FA-5275-44FE-9F02-0A4D881F516D}"/>
              </a:ext>
            </a:extLst>
          </p:cNvPr>
          <p:cNvSpPr>
            <a:spLocks noGrp="1"/>
          </p:cNvSpPr>
          <p:nvPr>
            <p:ph idx="1"/>
          </p:nvPr>
        </p:nvSpPr>
        <p:spPr/>
        <p:txBody>
          <a:bodyPr>
            <a:normAutofit/>
          </a:bodyPr>
          <a:lstStyle/>
          <a:p>
            <a:r>
              <a:rPr lang="en-GB" dirty="0"/>
              <a:t>Data driven approach, so results might be skewed due to the specific corpus. </a:t>
            </a:r>
          </a:p>
          <a:p>
            <a:r>
              <a:rPr lang="en-GB" dirty="0"/>
              <a:t>Camus is said to make a ‘special’ use of the </a:t>
            </a:r>
            <a:r>
              <a:rPr lang="en-GB" i="1" dirty="0"/>
              <a:t>passé </a:t>
            </a:r>
            <a:r>
              <a:rPr lang="en-GB" i="1" dirty="0" err="1"/>
              <a:t>composé</a:t>
            </a:r>
            <a:r>
              <a:rPr lang="en-GB" dirty="0"/>
              <a:t> in </a:t>
            </a:r>
            <a:r>
              <a:rPr lang="en-GB" i="1" dirty="0" err="1"/>
              <a:t>L’Étranger</a:t>
            </a:r>
            <a:r>
              <a:rPr lang="en-GB" i="1" dirty="0"/>
              <a:t> </a:t>
            </a:r>
            <a:r>
              <a:rPr lang="en-GB" i="1" dirty="0">
                <a:sym typeface="Symbol" panose="05050102010706020507" pitchFamily="18" charset="2"/>
              </a:rPr>
              <a:t></a:t>
            </a:r>
            <a:r>
              <a:rPr lang="en-GB" dirty="0"/>
              <a:t> potential translation bias towards extended </a:t>
            </a:r>
            <a:r>
              <a:rPr lang="en-GB" cap="small" dirty="0"/>
              <a:t>perfect</a:t>
            </a:r>
            <a:r>
              <a:rPr lang="en-GB" dirty="0"/>
              <a:t> use in target languages.</a:t>
            </a:r>
          </a:p>
          <a:p>
            <a:r>
              <a:rPr lang="en-GB" dirty="0"/>
              <a:t>Can we reproduce the insights in a translation corpus with a different source language, preferably one that has a ‘classical’ </a:t>
            </a:r>
            <a:r>
              <a:rPr lang="en-GB" cap="small" dirty="0"/>
              <a:t>perfect</a:t>
            </a:r>
            <a:r>
              <a:rPr lang="en-GB" dirty="0"/>
              <a:t>?</a:t>
            </a:r>
          </a:p>
          <a:p>
            <a:r>
              <a:rPr lang="en-GB" dirty="0"/>
              <a:t>2</a:t>
            </a:r>
            <a:r>
              <a:rPr lang="en-GB" baseline="30000" dirty="0"/>
              <a:t>nd</a:t>
            </a:r>
            <a:r>
              <a:rPr lang="en-GB" dirty="0"/>
              <a:t> </a:t>
            </a:r>
            <a:r>
              <a:rPr lang="en-GB" dirty="0" err="1"/>
              <a:t>TinT</a:t>
            </a:r>
            <a:r>
              <a:rPr lang="en-GB" dirty="0"/>
              <a:t> translation corpus: J.K. Rowling (2012) </a:t>
            </a:r>
            <a:r>
              <a:rPr lang="en-GB" i="1" dirty="0"/>
              <a:t>Harry Potter and the Philosopher’s Stone </a:t>
            </a:r>
            <a:r>
              <a:rPr lang="en-GB" dirty="0"/>
              <a:t>and its translations. </a:t>
            </a:r>
          </a:p>
          <a:p>
            <a:r>
              <a:rPr lang="en-US" dirty="0"/>
              <a:t>Replicate the findings from Camus in a different corpus with a different source language to validate the </a:t>
            </a:r>
            <a:r>
              <a:rPr lang="en-US" i="1" dirty="0"/>
              <a:t>Translation Mining </a:t>
            </a:r>
            <a:r>
              <a:rPr lang="en-US" dirty="0"/>
              <a:t>methodology. </a:t>
            </a:r>
          </a:p>
        </p:txBody>
      </p:sp>
    </p:spTree>
    <p:extLst>
      <p:ext uri="{BB962C8B-B14F-4D97-AF65-F5344CB8AC3E}">
        <p14:creationId xmlns:p14="http://schemas.microsoft.com/office/powerpoint/2010/main" val="18956565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E081D3-0D44-2E43-90F0-ADA748D3F885}"/>
              </a:ext>
            </a:extLst>
          </p:cNvPr>
          <p:cNvSpPr>
            <a:spLocks noGrp="1"/>
          </p:cNvSpPr>
          <p:nvPr>
            <p:ph type="ctrTitle"/>
          </p:nvPr>
        </p:nvSpPr>
        <p:spPr>
          <a:xfrm>
            <a:off x="1915127" y="2401171"/>
            <a:ext cx="8361229" cy="2098226"/>
          </a:xfrm>
        </p:spPr>
        <p:txBody>
          <a:bodyPr/>
          <a:lstStyle/>
          <a:p>
            <a:r>
              <a:rPr lang="en-US" sz="6600" dirty="0"/>
              <a:t>RELIABILITY and</a:t>
            </a:r>
            <a:br>
              <a:rPr lang="en-US" sz="6600" dirty="0"/>
            </a:br>
            <a:r>
              <a:rPr lang="en-US" sz="6600" dirty="0"/>
              <a:t>granularity</a:t>
            </a:r>
          </a:p>
        </p:txBody>
      </p:sp>
    </p:spTree>
    <p:extLst>
      <p:ext uri="{BB962C8B-B14F-4D97-AF65-F5344CB8AC3E}">
        <p14:creationId xmlns:p14="http://schemas.microsoft.com/office/powerpoint/2010/main" val="30702689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F9ED9-90F6-C240-89D1-372AEB409932}"/>
              </a:ext>
            </a:extLst>
          </p:cNvPr>
          <p:cNvSpPr>
            <a:spLocks noGrp="1"/>
          </p:cNvSpPr>
          <p:nvPr>
            <p:ph type="title"/>
          </p:nvPr>
        </p:nvSpPr>
        <p:spPr/>
        <p:txBody>
          <a:bodyPr/>
          <a:lstStyle/>
          <a:p>
            <a:r>
              <a:rPr lang="en-US" dirty="0"/>
              <a:t>Reliability issues</a:t>
            </a:r>
          </a:p>
        </p:txBody>
      </p:sp>
      <p:sp>
        <p:nvSpPr>
          <p:cNvPr id="3" name="Content Placeholder 2">
            <a:extLst>
              <a:ext uri="{FF2B5EF4-FFF2-40B4-BE49-F238E27FC236}">
                <a16:creationId xmlns:a16="http://schemas.microsoft.com/office/drawing/2014/main" id="{629B4BB0-98F3-AE41-9A9D-3FA0C5318AC7}"/>
              </a:ext>
            </a:extLst>
          </p:cNvPr>
          <p:cNvSpPr>
            <a:spLocks noGrp="1"/>
          </p:cNvSpPr>
          <p:nvPr>
            <p:ph idx="1"/>
          </p:nvPr>
        </p:nvSpPr>
        <p:spPr>
          <a:xfrm>
            <a:off x="1371600" y="2286000"/>
            <a:ext cx="10231120" cy="3581400"/>
          </a:xfrm>
        </p:spPr>
        <p:txBody>
          <a:bodyPr>
            <a:noAutofit/>
          </a:bodyPr>
          <a:lstStyle/>
          <a:p>
            <a:r>
              <a:rPr lang="en-US" sz="2600" dirty="0"/>
              <a:t>Can we rely on the data? How generalizable is it?</a:t>
            </a:r>
          </a:p>
          <a:p>
            <a:r>
              <a:rPr lang="en-US" sz="2600" dirty="0"/>
              <a:t>Are translations good representations of the language under study?</a:t>
            </a:r>
          </a:p>
          <a:p>
            <a:r>
              <a:rPr lang="en-US" sz="2600" dirty="0"/>
              <a:t>Is the idiolect of one translator representative?</a:t>
            </a:r>
          </a:p>
          <a:p>
            <a:pPr marL="0" indent="0">
              <a:buNone/>
            </a:pPr>
            <a:endParaRPr lang="en-US" sz="2200" dirty="0"/>
          </a:p>
          <a:p>
            <a:pPr marL="401638" lvl="1" indent="-401638"/>
            <a:r>
              <a:rPr lang="en-US" sz="2200" dirty="0"/>
              <a:t>Grammar induced variation vs. ‘idiosyncratic’ variation: can we tell them apart?</a:t>
            </a:r>
          </a:p>
          <a:p>
            <a:pPr lvl="2"/>
            <a:r>
              <a:rPr lang="en-US" sz="2200" dirty="0"/>
              <a:t>We rely on quantitative data (if there is a </a:t>
            </a:r>
            <a:r>
              <a:rPr lang="en-US" sz="2200" b="1" dirty="0"/>
              <a:t>systematic</a:t>
            </a:r>
            <a:r>
              <a:rPr lang="en-US" sz="2200" dirty="0"/>
              <a:t> change in usage, it’s probably grammar)</a:t>
            </a:r>
          </a:p>
          <a:p>
            <a:pPr lvl="2"/>
            <a:r>
              <a:rPr lang="en-US" sz="2200" dirty="0"/>
              <a:t>We don’t use our data blindly, but we </a:t>
            </a:r>
            <a:r>
              <a:rPr lang="en-US" sz="2200" b="1" dirty="0"/>
              <a:t>interpret</a:t>
            </a:r>
            <a:r>
              <a:rPr lang="en-US" sz="2200" dirty="0"/>
              <a:t> it and integrate it with previous findings in the literature.  </a:t>
            </a:r>
          </a:p>
        </p:txBody>
      </p:sp>
    </p:spTree>
    <p:extLst>
      <p:ext uri="{BB962C8B-B14F-4D97-AF65-F5344CB8AC3E}">
        <p14:creationId xmlns:p14="http://schemas.microsoft.com/office/powerpoint/2010/main" val="36025950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F9ED9-90F6-C240-89D1-372AEB409932}"/>
              </a:ext>
            </a:extLst>
          </p:cNvPr>
          <p:cNvSpPr>
            <a:spLocks noGrp="1"/>
          </p:cNvSpPr>
          <p:nvPr>
            <p:ph type="title"/>
          </p:nvPr>
        </p:nvSpPr>
        <p:spPr/>
        <p:txBody>
          <a:bodyPr/>
          <a:lstStyle/>
          <a:p>
            <a:r>
              <a:rPr lang="en-US" dirty="0"/>
              <a:t>Granularity issues</a:t>
            </a:r>
          </a:p>
        </p:txBody>
      </p:sp>
      <p:sp>
        <p:nvSpPr>
          <p:cNvPr id="3" name="Content Placeholder 2">
            <a:extLst>
              <a:ext uri="{FF2B5EF4-FFF2-40B4-BE49-F238E27FC236}">
                <a16:creationId xmlns:a16="http://schemas.microsoft.com/office/drawing/2014/main" id="{629B4BB0-98F3-AE41-9A9D-3FA0C5318AC7}"/>
              </a:ext>
            </a:extLst>
          </p:cNvPr>
          <p:cNvSpPr>
            <a:spLocks noGrp="1"/>
          </p:cNvSpPr>
          <p:nvPr>
            <p:ph idx="1"/>
          </p:nvPr>
        </p:nvSpPr>
        <p:spPr>
          <a:xfrm>
            <a:off x="1371600" y="1588957"/>
            <a:ext cx="9898912" cy="4811843"/>
          </a:xfrm>
        </p:spPr>
        <p:txBody>
          <a:bodyPr>
            <a:normAutofit fontScale="92500" lnSpcReduction="20000"/>
          </a:bodyPr>
          <a:lstStyle/>
          <a:p>
            <a:r>
              <a:rPr lang="en-US" sz="2400" dirty="0"/>
              <a:t>(Monolingual) Corpus work </a:t>
            </a:r>
            <a:r>
              <a:rPr lang="en-US" sz="2400" b="1" dirty="0"/>
              <a:t>only</a:t>
            </a:r>
            <a:r>
              <a:rPr lang="en-US" sz="2400" dirty="0"/>
              <a:t> shows attested forms (‘best’ options for each context): its dependent variable is necessarily </a:t>
            </a:r>
            <a:r>
              <a:rPr lang="en-US" sz="2400" b="1" dirty="0"/>
              <a:t>binary</a:t>
            </a:r>
            <a:r>
              <a:rPr lang="en-US" sz="2400" dirty="0"/>
              <a:t> (attested vs. non attested)</a:t>
            </a:r>
          </a:p>
          <a:p>
            <a:r>
              <a:rPr lang="en-US" sz="2400" dirty="0"/>
              <a:t>Corpora provide data about the well-formedness of the </a:t>
            </a:r>
            <a:r>
              <a:rPr lang="en-US" sz="2400" b="1" dirty="0"/>
              <a:t>best structures only</a:t>
            </a:r>
            <a:r>
              <a:rPr lang="en-US" sz="2400" dirty="0"/>
              <a:t>, because alternatives that are still viable might not appear (especially in small-size corpora; Featherston 2005)</a:t>
            </a:r>
          </a:p>
          <a:p>
            <a:r>
              <a:rPr lang="en-US" sz="2400" b="1" dirty="0"/>
              <a:t>Parallel corpora </a:t>
            </a:r>
            <a:r>
              <a:rPr lang="en-US" sz="2400" dirty="0"/>
              <a:t>is already better at picking up on </a:t>
            </a:r>
            <a:r>
              <a:rPr lang="en-US" sz="2400" b="1" dirty="0"/>
              <a:t>negative evidence </a:t>
            </a:r>
            <a:r>
              <a:rPr lang="en-US" sz="2400" dirty="0"/>
              <a:t>(than monolingual corpora), since by keeping the context/meaning constant, we can see whether some forms do not show up in a given language. </a:t>
            </a:r>
          </a:p>
          <a:p>
            <a:r>
              <a:rPr lang="en-US" sz="2400" dirty="0"/>
              <a:t>Grammaticality judgments tend to be </a:t>
            </a:r>
            <a:r>
              <a:rPr lang="en-US" sz="2400" b="1" dirty="0"/>
              <a:t>gradient; </a:t>
            </a:r>
            <a:r>
              <a:rPr lang="en-US" sz="2400" dirty="0"/>
              <a:t>and it has been repeatedly observed that </a:t>
            </a:r>
            <a:r>
              <a:rPr lang="en-US" sz="2400" b="1" dirty="0"/>
              <a:t>middle-rated constructions</a:t>
            </a:r>
            <a:r>
              <a:rPr lang="en-US" sz="2400" dirty="0"/>
              <a:t> do </a:t>
            </a:r>
            <a:r>
              <a:rPr lang="en-US" sz="2400" b="1" dirty="0"/>
              <a:t>not</a:t>
            </a:r>
            <a:r>
              <a:rPr lang="en-US" sz="2400" dirty="0"/>
              <a:t> appear in corpora (i.e., there is </a:t>
            </a:r>
            <a:r>
              <a:rPr lang="en-US" sz="2400" b="1" dirty="0"/>
              <a:t>discrepancy between frequency counts and grammaticality; </a:t>
            </a:r>
            <a:r>
              <a:rPr lang="en-US" sz="2400" dirty="0"/>
              <a:t>Kempen &amp; Harbusch 2005, Gries 2005, Goldberg et al. 2004). </a:t>
            </a:r>
          </a:p>
          <a:p>
            <a:pPr marL="530352" lvl="1" indent="0" algn="ctr">
              <a:buNone/>
            </a:pPr>
            <a:r>
              <a:rPr lang="en-US" sz="3600" dirty="0"/>
              <a:t>We might be </a:t>
            </a:r>
            <a:r>
              <a:rPr lang="en-US" sz="3600" b="1" dirty="0"/>
              <a:t>missing out</a:t>
            </a:r>
            <a:r>
              <a:rPr lang="en-US" sz="3600" dirty="0"/>
              <a:t> on relevant constraints to build a valid cross-linguistic semantics</a:t>
            </a:r>
            <a:r>
              <a:rPr lang="en-US" sz="2400" dirty="0"/>
              <a:t>.</a:t>
            </a:r>
          </a:p>
          <a:p>
            <a:endParaRPr lang="en-US" dirty="0"/>
          </a:p>
        </p:txBody>
      </p:sp>
    </p:spTree>
    <p:extLst>
      <p:ext uri="{BB962C8B-B14F-4D97-AF65-F5344CB8AC3E}">
        <p14:creationId xmlns:p14="http://schemas.microsoft.com/office/powerpoint/2010/main" val="29330235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FFA7E-BEE6-024E-B094-CBFD71C835EA}"/>
              </a:ext>
            </a:extLst>
          </p:cNvPr>
          <p:cNvSpPr>
            <a:spLocks noGrp="1"/>
          </p:cNvSpPr>
          <p:nvPr>
            <p:ph type="title"/>
          </p:nvPr>
        </p:nvSpPr>
        <p:spPr/>
        <p:txBody>
          <a:bodyPr/>
          <a:lstStyle/>
          <a:p>
            <a:r>
              <a:rPr lang="en-US" dirty="0"/>
              <a:t>The role of converging methodologies</a:t>
            </a:r>
          </a:p>
        </p:txBody>
      </p:sp>
      <p:sp>
        <p:nvSpPr>
          <p:cNvPr id="3" name="Content Placeholder 2">
            <a:extLst>
              <a:ext uri="{FF2B5EF4-FFF2-40B4-BE49-F238E27FC236}">
                <a16:creationId xmlns:a16="http://schemas.microsoft.com/office/drawing/2014/main" id="{B52C5F53-CC37-124D-BBCC-6ACC8604A3A9}"/>
              </a:ext>
            </a:extLst>
          </p:cNvPr>
          <p:cNvSpPr>
            <a:spLocks noGrp="1"/>
          </p:cNvSpPr>
          <p:nvPr>
            <p:ph idx="1"/>
          </p:nvPr>
        </p:nvSpPr>
        <p:spPr>
          <a:xfrm>
            <a:off x="1371600" y="1499016"/>
            <a:ext cx="10175358" cy="5135700"/>
          </a:xfrm>
        </p:spPr>
        <p:txBody>
          <a:bodyPr>
            <a:normAutofit/>
          </a:bodyPr>
          <a:lstStyle/>
          <a:p>
            <a:pPr algn="just"/>
            <a:r>
              <a:rPr lang="en-US" sz="2400" dirty="0"/>
              <a:t>Since the object of linguistic inquiry (i.e., the factors involved in language representation, acquisition, processing, use, change) cannot be directly accessed, we should use </a:t>
            </a:r>
            <a:r>
              <a:rPr lang="en-US" sz="2400" b="1" dirty="0"/>
              <a:t>several manifestations of linguistic behavior to reconstruct it </a:t>
            </a:r>
            <a:r>
              <a:rPr lang="en-US" sz="2400" dirty="0"/>
              <a:t>(Kepser &amp; Reis 2005)</a:t>
            </a:r>
          </a:p>
          <a:p>
            <a:pPr algn="just"/>
            <a:r>
              <a:rPr lang="en-US" sz="2400" dirty="0"/>
              <a:t>Data types: introspection, experiments, corpora, typology, etc. </a:t>
            </a:r>
          </a:p>
          <a:p>
            <a:pPr algn="just"/>
            <a:r>
              <a:rPr lang="en-US" sz="2400" dirty="0"/>
              <a:t>The more converging the data, the more support for our hypotheses:</a:t>
            </a:r>
          </a:p>
          <a:p>
            <a:pPr lvl="1" algn="just"/>
            <a:r>
              <a:rPr lang="en-US" sz="2400" i="0" dirty="0"/>
              <a:t>Kempen &amp; Harbusch </a:t>
            </a:r>
            <a:r>
              <a:rPr lang="en-US" sz="2400" dirty="0"/>
              <a:t>(</a:t>
            </a:r>
            <a:r>
              <a:rPr lang="en-US" sz="2400" i="0" dirty="0"/>
              <a:t>2005</a:t>
            </a:r>
            <a:r>
              <a:rPr lang="en-US" sz="2400" dirty="0"/>
              <a:t>)</a:t>
            </a:r>
            <a:r>
              <a:rPr lang="en-US" sz="2400" i="0" dirty="0"/>
              <a:t>: grammaticality judgments + corpus frequencies for German/English relative clauses word order.</a:t>
            </a:r>
          </a:p>
          <a:p>
            <a:pPr lvl="1" algn="just"/>
            <a:r>
              <a:rPr lang="en-US" sz="2400" i="0" dirty="0"/>
              <a:t>Adli (2005): French use of </a:t>
            </a:r>
            <a:r>
              <a:rPr lang="en-US" sz="2400" dirty="0"/>
              <a:t>que/qui</a:t>
            </a:r>
            <a:r>
              <a:rPr lang="en-US" sz="2400" i="0" dirty="0"/>
              <a:t> &gt;&gt; lots of syntactic theory was built on introspective data about this (Kayne 1977 on ECP, </a:t>
            </a:r>
            <a:r>
              <a:rPr lang="en-US" sz="2400" i="0" dirty="0" err="1"/>
              <a:t>Rizzi</a:t>
            </a:r>
            <a:r>
              <a:rPr lang="en-US" sz="2400" i="0" dirty="0"/>
              <a:t> 1990, 1997), without assessing the data.</a:t>
            </a:r>
          </a:p>
          <a:p>
            <a:pPr lvl="1"/>
            <a:endParaRPr lang="en-US" i="0" dirty="0"/>
          </a:p>
          <a:p>
            <a:pPr lvl="1"/>
            <a:endParaRPr lang="en-US" dirty="0"/>
          </a:p>
        </p:txBody>
      </p:sp>
    </p:spTree>
    <p:extLst>
      <p:ext uri="{BB962C8B-B14F-4D97-AF65-F5344CB8AC3E}">
        <p14:creationId xmlns:p14="http://schemas.microsoft.com/office/powerpoint/2010/main" val="1790877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D184E-0F80-D045-A49E-1A77949CA72B}"/>
              </a:ext>
            </a:extLst>
          </p:cNvPr>
          <p:cNvSpPr>
            <a:spLocks noGrp="1"/>
          </p:cNvSpPr>
          <p:nvPr>
            <p:ph type="title"/>
          </p:nvPr>
        </p:nvSpPr>
        <p:spPr/>
        <p:txBody>
          <a:bodyPr>
            <a:normAutofit/>
          </a:bodyPr>
          <a:lstStyle/>
          <a:p>
            <a:r>
              <a:rPr lang="en-US" sz="3800" dirty="0"/>
              <a:t>Introduction</a:t>
            </a:r>
            <a:br>
              <a:rPr lang="en-US" sz="3800" dirty="0"/>
            </a:br>
            <a:r>
              <a:rPr lang="en-US" sz="3800" dirty="0"/>
              <a:t>Perfect/Past in English</a:t>
            </a:r>
          </a:p>
        </p:txBody>
      </p:sp>
      <p:sp>
        <p:nvSpPr>
          <p:cNvPr id="3" name="Content Placeholder 2">
            <a:extLst>
              <a:ext uri="{FF2B5EF4-FFF2-40B4-BE49-F238E27FC236}">
                <a16:creationId xmlns:a16="http://schemas.microsoft.com/office/drawing/2014/main" id="{DAD831E1-62F4-4B4C-B3F0-C159F8EFECE3}"/>
              </a:ext>
            </a:extLst>
          </p:cNvPr>
          <p:cNvSpPr>
            <a:spLocks noGrp="1"/>
          </p:cNvSpPr>
          <p:nvPr>
            <p:ph idx="1"/>
          </p:nvPr>
        </p:nvSpPr>
        <p:spPr>
          <a:xfrm>
            <a:off x="1371599" y="2286000"/>
            <a:ext cx="10114547" cy="3886200"/>
          </a:xfrm>
        </p:spPr>
        <p:txBody>
          <a:bodyPr>
            <a:normAutofit/>
          </a:bodyPr>
          <a:lstStyle/>
          <a:p>
            <a:pPr marL="0" indent="0" algn="just">
              <a:buNone/>
            </a:pPr>
            <a:r>
              <a:rPr lang="en-US" dirty="0"/>
              <a:t>Variation between Perfect and (Perfective) Past forms responds to a set of constraints not clearly understood. (1) and (2) are both possible:</a:t>
            </a:r>
          </a:p>
          <a:p>
            <a:pPr marL="0" indent="0" algn="just">
              <a:buNone/>
            </a:pPr>
            <a:endParaRPr lang="en-US" sz="1400" dirty="0"/>
          </a:p>
          <a:p>
            <a:pPr marL="987552" lvl="1" indent="-457200" algn="just">
              <a:buFont typeface="+mj-lt"/>
              <a:buAutoNum type="arabicParenR"/>
            </a:pPr>
            <a:r>
              <a:rPr lang="en-US" i="0" dirty="0"/>
              <a:t>Mary </a:t>
            </a:r>
            <a:r>
              <a:rPr lang="en-US" dirty="0"/>
              <a:t>ate</a:t>
            </a:r>
            <a:r>
              <a:rPr lang="en-US" i="0" dirty="0"/>
              <a:t> breakfast at that café.			(Perfective) </a:t>
            </a:r>
            <a:r>
              <a:rPr lang="en-US" b="1" i="0" dirty="0"/>
              <a:t>Past    E-R &lt; S</a:t>
            </a:r>
          </a:p>
          <a:p>
            <a:pPr marL="987552" lvl="1" indent="-457200" algn="just">
              <a:buFont typeface="+mj-lt"/>
              <a:buAutoNum type="arabicParenR"/>
            </a:pPr>
            <a:r>
              <a:rPr lang="en-US" i="0" dirty="0"/>
              <a:t>Mary </a:t>
            </a:r>
            <a:r>
              <a:rPr lang="en-US" dirty="0"/>
              <a:t>has eaten </a:t>
            </a:r>
            <a:r>
              <a:rPr lang="en-US" i="0" dirty="0"/>
              <a:t>breakfast at that café.		(Present) </a:t>
            </a:r>
            <a:r>
              <a:rPr lang="en-US" b="1" i="0" dirty="0"/>
              <a:t>Perfect    E &lt; R,S</a:t>
            </a:r>
          </a:p>
          <a:p>
            <a:pPr marL="987552" lvl="1" indent="-457200" algn="just">
              <a:buFont typeface="+mj-lt"/>
              <a:buAutoNum type="arabicParenR"/>
            </a:pPr>
            <a:endParaRPr lang="en-US" b="1" i="0" dirty="0"/>
          </a:p>
          <a:p>
            <a:pPr marL="15875" lvl="1" indent="0" algn="just">
              <a:buNone/>
            </a:pPr>
            <a:r>
              <a:rPr lang="en-US" i="0" dirty="0"/>
              <a:t>but constraints in (3) and (4) only allow the Simple Past and bans Perfect use:</a:t>
            </a:r>
          </a:p>
          <a:p>
            <a:pPr marL="987552" lvl="1" indent="-457200" algn="just">
              <a:buFont typeface="+mj-lt"/>
              <a:buAutoNum type="arabicParenR" startAt="3"/>
            </a:pPr>
            <a:r>
              <a:rPr lang="en-US" i="0" dirty="0"/>
              <a:t>Mary </a:t>
            </a:r>
            <a:r>
              <a:rPr lang="en-US" dirty="0"/>
              <a:t>(#has) left </a:t>
            </a:r>
            <a:r>
              <a:rPr lang="en-US" i="0" dirty="0"/>
              <a:t>work at 5pm.			</a:t>
            </a:r>
            <a:r>
              <a:rPr lang="en-US" b="1" i="0" dirty="0"/>
              <a:t>R=S restricts past-time adverbs</a:t>
            </a:r>
          </a:p>
          <a:p>
            <a:pPr marL="987552" lvl="1" indent="-457200" algn="just">
              <a:buFont typeface="+mj-lt"/>
              <a:buAutoNum type="arabicParenR" startAt="3"/>
            </a:pPr>
            <a:r>
              <a:rPr lang="en-US" i="0" dirty="0"/>
              <a:t>When Mary </a:t>
            </a:r>
            <a:r>
              <a:rPr lang="en-US" dirty="0"/>
              <a:t>(#has) left, </a:t>
            </a:r>
            <a:r>
              <a:rPr lang="en-US" i="0" dirty="0"/>
              <a:t>she </a:t>
            </a:r>
            <a:r>
              <a:rPr lang="en-US" dirty="0"/>
              <a:t>(#has) waved </a:t>
            </a:r>
            <a:r>
              <a:rPr lang="en-US" i="0" dirty="0"/>
              <a:t>at me.	</a:t>
            </a:r>
            <a:r>
              <a:rPr lang="en-US" b="1" i="0" dirty="0"/>
              <a:t>R=S blocks anaphors/narration</a:t>
            </a:r>
            <a:r>
              <a:rPr lang="en-US" i="0" dirty="0"/>
              <a:t>.</a:t>
            </a:r>
            <a:endParaRPr lang="en-US" b="1" i="0" dirty="0"/>
          </a:p>
          <a:p>
            <a:pPr marL="987552" lvl="1" indent="-457200" algn="just">
              <a:buFont typeface="+mj-lt"/>
              <a:buAutoNum type="arabicParenR"/>
            </a:pPr>
            <a:endParaRPr lang="en-US" b="1" i="0" dirty="0"/>
          </a:p>
          <a:p>
            <a:pPr lvl="1" algn="just"/>
            <a:endParaRPr lang="en-US" i="0" dirty="0"/>
          </a:p>
          <a:p>
            <a:pPr lvl="1"/>
            <a:endParaRPr lang="en-US" i="0" dirty="0"/>
          </a:p>
        </p:txBody>
      </p:sp>
    </p:spTree>
    <p:extLst>
      <p:ext uri="{BB962C8B-B14F-4D97-AF65-F5344CB8AC3E}">
        <p14:creationId xmlns:p14="http://schemas.microsoft.com/office/powerpoint/2010/main" val="3322583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E081D3-0D44-2E43-90F0-ADA748D3F885}"/>
              </a:ext>
            </a:extLst>
          </p:cNvPr>
          <p:cNvSpPr>
            <a:spLocks noGrp="1"/>
          </p:cNvSpPr>
          <p:nvPr>
            <p:ph type="ctrTitle"/>
          </p:nvPr>
        </p:nvSpPr>
        <p:spPr>
          <a:xfrm>
            <a:off x="1915127" y="2401171"/>
            <a:ext cx="8361229" cy="2098226"/>
          </a:xfrm>
        </p:spPr>
        <p:txBody>
          <a:bodyPr/>
          <a:lstStyle/>
          <a:p>
            <a:r>
              <a:rPr lang="en-US" sz="4400" dirty="0"/>
              <a:t>a case study: the present perfect puzzle in Spanish, English and Dutch</a:t>
            </a:r>
          </a:p>
        </p:txBody>
      </p:sp>
    </p:spTree>
    <p:extLst>
      <p:ext uri="{BB962C8B-B14F-4D97-AF65-F5344CB8AC3E}">
        <p14:creationId xmlns:p14="http://schemas.microsoft.com/office/powerpoint/2010/main" val="11630313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0A08-0409-944D-9B17-2D4C45476FD9}"/>
              </a:ext>
            </a:extLst>
          </p:cNvPr>
          <p:cNvSpPr>
            <a:spLocks noGrp="1"/>
          </p:cNvSpPr>
          <p:nvPr>
            <p:ph type="title"/>
          </p:nvPr>
        </p:nvSpPr>
        <p:spPr/>
        <p:txBody>
          <a:bodyPr/>
          <a:lstStyle/>
          <a:p>
            <a:r>
              <a:rPr lang="en-US" b="1" dirty="0"/>
              <a:t>Introduction</a:t>
            </a:r>
            <a:endParaRPr lang="en-US" dirty="0"/>
          </a:p>
        </p:txBody>
      </p:sp>
      <p:sp>
        <p:nvSpPr>
          <p:cNvPr id="3" name="Content Placeholder 2">
            <a:extLst>
              <a:ext uri="{FF2B5EF4-FFF2-40B4-BE49-F238E27FC236}">
                <a16:creationId xmlns:a16="http://schemas.microsoft.com/office/drawing/2014/main" id="{AF985A63-0C12-5A42-B1F4-3C6E2C252434}"/>
              </a:ext>
            </a:extLst>
          </p:cNvPr>
          <p:cNvSpPr>
            <a:spLocks noGrp="1"/>
          </p:cNvSpPr>
          <p:nvPr>
            <p:ph idx="1"/>
          </p:nvPr>
        </p:nvSpPr>
        <p:spPr>
          <a:xfrm>
            <a:off x="1371599" y="1691002"/>
            <a:ext cx="10111563" cy="4672584"/>
          </a:xfrm>
        </p:spPr>
        <p:txBody>
          <a:bodyPr>
            <a:normAutofit/>
          </a:bodyPr>
          <a:lstStyle/>
          <a:p>
            <a:pPr marL="0" indent="0">
              <a:buNone/>
            </a:pPr>
            <a:r>
              <a:rPr lang="en-US" sz="3300" dirty="0"/>
              <a:t>The </a:t>
            </a:r>
            <a:r>
              <a:rPr lang="en-US" sz="3300" i="1" dirty="0"/>
              <a:t>present perfect puzzle: </a:t>
            </a:r>
            <a:r>
              <a:rPr lang="en-US" sz="3300" dirty="0"/>
              <a:t>“the </a:t>
            </a:r>
            <a:r>
              <a:rPr lang="en-US" sz="3300" dirty="0">
                <a:solidFill>
                  <a:srgbClr val="0070C0"/>
                </a:solidFill>
              </a:rPr>
              <a:t>Present Perfect </a:t>
            </a:r>
            <a:r>
              <a:rPr lang="en-US" sz="3300" dirty="0"/>
              <a:t>does not go with an adverbial referring to the past” (Klein 1992: 526), so the </a:t>
            </a:r>
            <a:r>
              <a:rPr lang="en-US" sz="3300" dirty="0">
                <a:solidFill>
                  <a:srgbClr val="00B050"/>
                </a:solidFill>
              </a:rPr>
              <a:t>Simple Past </a:t>
            </a:r>
            <a:r>
              <a:rPr lang="en-US" sz="3300" dirty="0"/>
              <a:t>has to be used instead: </a:t>
            </a:r>
          </a:p>
          <a:p>
            <a:pPr marL="514350" indent="-514350">
              <a:buFont typeface="+mj-lt"/>
              <a:buAutoNum type="arabicParenR"/>
            </a:pPr>
            <a:r>
              <a:rPr lang="en-US" sz="3100" dirty="0"/>
              <a:t>Chris </a:t>
            </a:r>
            <a:r>
              <a:rPr lang="en-US" sz="3100" i="1" dirty="0"/>
              <a:t>#</a:t>
            </a:r>
            <a:r>
              <a:rPr lang="en-US" sz="3100" i="1" dirty="0">
                <a:solidFill>
                  <a:srgbClr val="0070C0"/>
                </a:solidFill>
              </a:rPr>
              <a:t>has left </a:t>
            </a:r>
            <a:r>
              <a:rPr lang="en-US" sz="3100" dirty="0"/>
              <a:t>/ </a:t>
            </a:r>
            <a:r>
              <a:rPr lang="en-US" sz="3100" i="1" dirty="0">
                <a:solidFill>
                  <a:srgbClr val="00B050"/>
                </a:solidFill>
              </a:rPr>
              <a:t>left</a:t>
            </a:r>
            <a:r>
              <a:rPr lang="en-US" sz="3100" i="1" dirty="0"/>
              <a:t> </a:t>
            </a:r>
            <a:r>
              <a:rPr lang="en-US" sz="3100" dirty="0"/>
              <a:t>York </a:t>
            </a:r>
            <a:r>
              <a:rPr lang="en-US" sz="3100" b="1" dirty="0"/>
              <a:t>today at six</a:t>
            </a:r>
            <a:r>
              <a:rPr lang="en-US" sz="3100" dirty="0"/>
              <a:t>. (Klein 1992: 546)</a:t>
            </a:r>
          </a:p>
          <a:p>
            <a:pPr marL="0" indent="0">
              <a:buNone/>
            </a:pPr>
            <a:r>
              <a:rPr lang="en-US" sz="3000" dirty="0"/>
              <a:t>But other languages in our cline (French, German, Dutch):</a:t>
            </a:r>
          </a:p>
          <a:p>
            <a:pPr marL="514350" indent="-514350">
              <a:buFont typeface="+mj-lt"/>
              <a:buAutoNum type="arabicParenR" startAt="2"/>
            </a:pPr>
            <a:r>
              <a:rPr lang="en-US" sz="3100" dirty="0"/>
              <a:t>Chris </a:t>
            </a:r>
            <a:r>
              <a:rPr lang="en-US" sz="3100" i="1" dirty="0">
                <a:solidFill>
                  <a:srgbClr val="0070C0"/>
                </a:solidFill>
              </a:rPr>
              <a:t>a </a:t>
            </a:r>
            <a:r>
              <a:rPr lang="en-US" sz="3100" i="1" dirty="0" err="1">
                <a:solidFill>
                  <a:srgbClr val="0070C0"/>
                </a:solidFill>
              </a:rPr>
              <a:t>quitté</a:t>
            </a:r>
            <a:r>
              <a:rPr lang="en-US" sz="3100" i="1" dirty="0">
                <a:solidFill>
                  <a:srgbClr val="0070C0"/>
                </a:solidFill>
              </a:rPr>
              <a:t> </a:t>
            </a:r>
            <a:r>
              <a:rPr lang="en-US" sz="3100" i="1" dirty="0"/>
              <a:t>(</a:t>
            </a:r>
            <a:r>
              <a:rPr lang="en-US" sz="3100" i="1" dirty="0" err="1">
                <a:solidFill>
                  <a:srgbClr val="00B050"/>
                </a:solidFill>
              </a:rPr>
              <a:t>quitta</a:t>
            </a:r>
            <a:r>
              <a:rPr lang="en-US" sz="3100" dirty="0"/>
              <a:t>) York </a:t>
            </a:r>
            <a:r>
              <a:rPr lang="en-US" sz="3100" dirty="0" err="1"/>
              <a:t>aujourd’hui</a:t>
            </a:r>
            <a:r>
              <a:rPr lang="en-US" sz="3100" dirty="0"/>
              <a:t> </a:t>
            </a:r>
            <a:r>
              <a:rPr lang="en-US" sz="3100" dirty="0" err="1"/>
              <a:t>à</a:t>
            </a:r>
            <a:r>
              <a:rPr lang="en-US" sz="3100" dirty="0"/>
              <a:t> 6 </a:t>
            </a:r>
            <a:r>
              <a:rPr lang="en-US" sz="3100" dirty="0" err="1"/>
              <a:t>heures</a:t>
            </a:r>
            <a:r>
              <a:rPr lang="en-US" sz="3100" dirty="0"/>
              <a:t>. </a:t>
            </a:r>
          </a:p>
          <a:p>
            <a:pPr marL="514350" indent="-514350">
              <a:buFont typeface="+mj-lt"/>
              <a:buAutoNum type="arabicParenR" startAt="2"/>
            </a:pPr>
            <a:r>
              <a:rPr lang="en-US" sz="3100" dirty="0"/>
              <a:t>Chris </a:t>
            </a:r>
            <a:r>
              <a:rPr lang="en-US" sz="3100" i="1" dirty="0">
                <a:solidFill>
                  <a:srgbClr val="0070C0"/>
                </a:solidFill>
              </a:rPr>
              <a:t>hat</a:t>
            </a:r>
            <a:r>
              <a:rPr lang="en-US" sz="3100" i="1" dirty="0"/>
              <a:t> </a:t>
            </a:r>
            <a:r>
              <a:rPr lang="en-US" sz="3100" dirty="0"/>
              <a:t>York </a:t>
            </a:r>
            <a:r>
              <a:rPr lang="en-US" sz="3100" dirty="0" err="1"/>
              <a:t>heute</a:t>
            </a:r>
            <a:r>
              <a:rPr lang="en-US" sz="3100" dirty="0"/>
              <a:t> um 6 </a:t>
            </a:r>
            <a:r>
              <a:rPr lang="en-US" sz="3100" i="1" dirty="0" err="1">
                <a:solidFill>
                  <a:srgbClr val="0070C0"/>
                </a:solidFill>
              </a:rPr>
              <a:t>verlassen</a:t>
            </a:r>
            <a:r>
              <a:rPr lang="en-US" sz="3100" dirty="0"/>
              <a:t> (</a:t>
            </a:r>
            <a:r>
              <a:rPr lang="en-US" sz="3100" i="1" dirty="0" err="1">
                <a:solidFill>
                  <a:srgbClr val="00B050"/>
                </a:solidFill>
              </a:rPr>
              <a:t>verlie</a:t>
            </a:r>
            <a:r>
              <a:rPr lang="en-US" sz="3100" i="1" dirty="0">
                <a:solidFill>
                  <a:srgbClr val="00B050"/>
                </a:solidFill>
                <a:sym typeface="Symbol" pitchFamily="2" charset="2"/>
              </a:rPr>
              <a:t></a:t>
            </a:r>
            <a:r>
              <a:rPr lang="en-US" sz="3100" dirty="0">
                <a:sym typeface="Symbol" pitchFamily="2" charset="2"/>
              </a:rPr>
              <a:t>).</a:t>
            </a:r>
            <a:endParaRPr lang="en-US" sz="3100" i="1" dirty="0"/>
          </a:p>
          <a:p>
            <a:pPr marL="514350" indent="-514350">
              <a:buFont typeface="+mj-lt"/>
              <a:buAutoNum type="arabicParenR" startAt="2"/>
            </a:pPr>
            <a:r>
              <a:rPr lang="en-US" sz="3100" dirty="0"/>
              <a:t>Chris </a:t>
            </a:r>
            <a:r>
              <a:rPr lang="en-US" sz="3100" i="1" dirty="0" err="1">
                <a:solidFill>
                  <a:srgbClr val="0070C0"/>
                </a:solidFill>
              </a:rPr>
              <a:t>heeft</a:t>
            </a:r>
            <a:r>
              <a:rPr lang="en-US" sz="3100" i="1" dirty="0"/>
              <a:t> </a:t>
            </a:r>
            <a:r>
              <a:rPr lang="en-US" sz="3100" dirty="0"/>
              <a:t>York </a:t>
            </a:r>
            <a:r>
              <a:rPr lang="en-US" sz="3100" b="1" dirty="0" err="1"/>
              <a:t>vandaag</a:t>
            </a:r>
            <a:r>
              <a:rPr lang="en-US" sz="3100" b="1" dirty="0"/>
              <a:t> om </a:t>
            </a:r>
            <a:r>
              <a:rPr lang="en-US" sz="3100" b="1" dirty="0" err="1"/>
              <a:t>zes</a:t>
            </a:r>
            <a:r>
              <a:rPr lang="en-US" sz="3100" b="1" dirty="0"/>
              <a:t> </a:t>
            </a:r>
            <a:r>
              <a:rPr lang="en-US" sz="3100" b="1" dirty="0" err="1"/>
              <a:t>uur</a:t>
            </a:r>
            <a:r>
              <a:rPr lang="en-US" sz="3100" b="1" dirty="0"/>
              <a:t> </a:t>
            </a:r>
            <a:r>
              <a:rPr lang="en-US" sz="3100" i="1" dirty="0" err="1">
                <a:solidFill>
                  <a:srgbClr val="0070C0"/>
                </a:solidFill>
              </a:rPr>
              <a:t>verlaten</a:t>
            </a:r>
            <a:r>
              <a:rPr lang="en-US" sz="3100" dirty="0"/>
              <a:t>. </a:t>
            </a:r>
            <a:r>
              <a:rPr lang="en-US" sz="3100" i="1" dirty="0"/>
              <a:t>(</a:t>
            </a:r>
            <a:r>
              <a:rPr lang="en-US" sz="3100" i="1" dirty="0" err="1">
                <a:solidFill>
                  <a:srgbClr val="00B050"/>
                </a:solidFill>
              </a:rPr>
              <a:t>verliet</a:t>
            </a:r>
            <a:r>
              <a:rPr lang="en-US" sz="3100" i="1" dirty="0"/>
              <a:t>)</a:t>
            </a:r>
          </a:p>
          <a:p>
            <a:endParaRPr lang="en-US" dirty="0"/>
          </a:p>
        </p:txBody>
      </p:sp>
    </p:spTree>
    <p:extLst>
      <p:ext uri="{BB962C8B-B14F-4D97-AF65-F5344CB8AC3E}">
        <p14:creationId xmlns:p14="http://schemas.microsoft.com/office/powerpoint/2010/main" val="34017532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0A08-0409-944D-9B17-2D4C45476FD9}"/>
              </a:ext>
            </a:extLst>
          </p:cNvPr>
          <p:cNvSpPr>
            <a:spLocks noGrp="1"/>
          </p:cNvSpPr>
          <p:nvPr>
            <p:ph type="title"/>
          </p:nvPr>
        </p:nvSpPr>
        <p:spPr/>
        <p:txBody>
          <a:bodyPr/>
          <a:lstStyle/>
          <a:p>
            <a:r>
              <a:rPr lang="en-US" b="1" dirty="0"/>
              <a:t>Introduction: hodiernality</a:t>
            </a:r>
            <a:endParaRPr lang="en-US" dirty="0"/>
          </a:p>
        </p:txBody>
      </p:sp>
      <p:sp>
        <p:nvSpPr>
          <p:cNvPr id="3" name="Content Placeholder 2">
            <a:extLst>
              <a:ext uri="{FF2B5EF4-FFF2-40B4-BE49-F238E27FC236}">
                <a16:creationId xmlns:a16="http://schemas.microsoft.com/office/drawing/2014/main" id="{AF985A63-0C12-5A42-B1F4-3C6E2C252434}"/>
              </a:ext>
            </a:extLst>
          </p:cNvPr>
          <p:cNvSpPr>
            <a:spLocks noGrp="1"/>
          </p:cNvSpPr>
          <p:nvPr>
            <p:ph idx="1"/>
          </p:nvPr>
        </p:nvSpPr>
        <p:spPr>
          <a:xfrm>
            <a:off x="1371599" y="1691002"/>
            <a:ext cx="10111563" cy="4672584"/>
          </a:xfrm>
        </p:spPr>
        <p:txBody>
          <a:bodyPr>
            <a:normAutofit/>
          </a:bodyPr>
          <a:lstStyle/>
          <a:p>
            <a:pPr marL="0" indent="0">
              <a:buNone/>
            </a:pPr>
            <a:r>
              <a:rPr lang="en-US" sz="3300" dirty="0"/>
              <a:t>Does Spanish pattern with English or with Dutch? </a:t>
            </a:r>
          </a:p>
          <a:p>
            <a:pPr marL="0" indent="0">
              <a:buNone/>
            </a:pPr>
            <a:endParaRPr lang="en-US" sz="3300" dirty="0"/>
          </a:p>
          <a:p>
            <a:pPr marL="514350" indent="-514350">
              <a:buFont typeface="+mj-lt"/>
              <a:buAutoNum type="arabicParenR" startAt="5"/>
            </a:pPr>
            <a:r>
              <a:rPr lang="en-US" sz="3100" dirty="0"/>
              <a:t>Chris se </a:t>
            </a:r>
            <a:r>
              <a:rPr lang="en-US" sz="3100" i="1" dirty="0">
                <a:solidFill>
                  <a:srgbClr val="0070C0"/>
                </a:solidFill>
              </a:rPr>
              <a:t>ha </a:t>
            </a:r>
            <a:r>
              <a:rPr lang="en-US" sz="3100" i="1" dirty="0" err="1">
                <a:solidFill>
                  <a:srgbClr val="0070C0"/>
                </a:solidFill>
              </a:rPr>
              <a:t>ido</a:t>
            </a:r>
            <a:r>
              <a:rPr lang="en-US" sz="3100" i="1" dirty="0">
                <a:solidFill>
                  <a:srgbClr val="0070C0"/>
                </a:solidFill>
              </a:rPr>
              <a:t> </a:t>
            </a:r>
            <a:r>
              <a:rPr lang="en-US" sz="3100" dirty="0"/>
              <a:t>/ #</a:t>
            </a:r>
            <a:r>
              <a:rPr lang="en-US" sz="3100" i="1" dirty="0" err="1">
                <a:solidFill>
                  <a:srgbClr val="00B050"/>
                </a:solidFill>
              </a:rPr>
              <a:t>fue</a:t>
            </a:r>
            <a:r>
              <a:rPr lang="en-US" sz="3100" i="1" dirty="0"/>
              <a:t> </a:t>
            </a:r>
            <a:r>
              <a:rPr lang="en-US" sz="3100" dirty="0"/>
              <a:t>de York </a:t>
            </a:r>
            <a:r>
              <a:rPr lang="en-US" sz="3100" b="1" dirty="0"/>
              <a:t>hoy a las seis.</a:t>
            </a:r>
          </a:p>
          <a:p>
            <a:pPr marL="514350" indent="-514350">
              <a:buFont typeface="+mj-lt"/>
              <a:buAutoNum type="arabicParenR" startAt="5"/>
            </a:pPr>
            <a:r>
              <a:rPr lang="en-US" sz="3100" dirty="0"/>
              <a:t>Chris se #</a:t>
            </a:r>
            <a:r>
              <a:rPr lang="en-US" sz="3100" i="1" dirty="0">
                <a:solidFill>
                  <a:srgbClr val="0070C0"/>
                </a:solidFill>
              </a:rPr>
              <a:t>ha </a:t>
            </a:r>
            <a:r>
              <a:rPr lang="en-US" sz="3100" i="1" dirty="0" err="1">
                <a:solidFill>
                  <a:srgbClr val="0070C0"/>
                </a:solidFill>
              </a:rPr>
              <a:t>ido</a:t>
            </a:r>
            <a:r>
              <a:rPr lang="en-US" sz="3100" i="1" dirty="0">
                <a:solidFill>
                  <a:srgbClr val="0070C0"/>
                </a:solidFill>
              </a:rPr>
              <a:t> </a:t>
            </a:r>
            <a:r>
              <a:rPr lang="en-US" sz="3100" dirty="0"/>
              <a:t>/ </a:t>
            </a:r>
            <a:r>
              <a:rPr lang="en-US" sz="3100" i="1" dirty="0" err="1">
                <a:solidFill>
                  <a:srgbClr val="00B050"/>
                </a:solidFill>
              </a:rPr>
              <a:t>fue</a:t>
            </a:r>
            <a:r>
              <a:rPr lang="en-US" sz="3100" i="1" dirty="0"/>
              <a:t> </a:t>
            </a:r>
            <a:r>
              <a:rPr lang="en-US" sz="3100" dirty="0"/>
              <a:t>de York </a:t>
            </a:r>
            <a:r>
              <a:rPr lang="en-US" sz="3100" b="1" dirty="0" err="1"/>
              <a:t>ayer</a:t>
            </a:r>
            <a:r>
              <a:rPr lang="en-US" sz="3100" b="1" dirty="0"/>
              <a:t>.</a:t>
            </a:r>
          </a:p>
          <a:p>
            <a:endParaRPr lang="en-US" sz="3100" b="1" dirty="0"/>
          </a:p>
          <a:p>
            <a:r>
              <a:rPr lang="en-US" sz="3200" dirty="0"/>
              <a:t>Spanish seems to allow temporal adverbial that create the relation E=R ⊆ day(S) (e.g., </a:t>
            </a:r>
            <a:r>
              <a:rPr lang="en-US" sz="3200" dirty="0" err="1"/>
              <a:t>Schwenter</a:t>
            </a:r>
            <a:r>
              <a:rPr lang="en-US" sz="3200" dirty="0"/>
              <a:t> 1994)</a:t>
            </a:r>
            <a:endParaRPr lang="en-US" sz="3100" dirty="0"/>
          </a:p>
          <a:p>
            <a:endParaRPr lang="en-US" sz="3100" dirty="0"/>
          </a:p>
          <a:p>
            <a:endParaRPr lang="en-US" dirty="0"/>
          </a:p>
        </p:txBody>
      </p:sp>
    </p:spTree>
    <p:extLst>
      <p:ext uri="{BB962C8B-B14F-4D97-AF65-F5344CB8AC3E}">
        <p14:creationId xmlns:p14="http://schemas.microsoft.com/office/powerpoint/2010/main" val="2850872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0A08-0409-944D-9B17-2D4C45476FD9}"/>
              </a:ext>
            </a:extLst>
          </p:cNvPr>
          <p:cNvSpPr>
            <a:spLocks noGrp="1"/>
          </p:cNvSpPr>
          <p:nvPr>
            <p:ph type="title"/>
          </p:nvPr>
        </p:nvSpPr>
        <p:spPr/>
        <p:txBody>
          <a:bodyPr/>
          <a:lstStyle/>
          <a:p>
            <a:r>
              <a:rPr lang="en-US" b="1" dirty="0"/>
              <a:t>Introduction: deixis</a:t>
            </a:r>
            <a:endParaRPr lang="en-US" dirty="0"/>
          </a:p>
        </p:txBody>
      </p:sp>
      <p:sp>
        <p:nvSpPr>
          <p:cNvPr id="3" name="Content Placeholder 2">
            <a:extLst>
              <a:ext uri="{FF2B5EF4-FFF2-40B4-BE49-F238E27FC236}">
                <a16:creationId xmlns:a16="http://schemas.microsoft.com/office/drawing/2014/main" id="{AF985A63-0C12-5A42-B1F4-3C6E2C252434}"/>
              </a:ext>
            </a:extLst>
          </p:cNvPr>
          <p:cNvSpPr>
            <a:spLocks noGrp="1"/>
          </p:cNvSpPr>
          <p:nvPr>
            <p:ph idx="1"/>
          </p:nvPr>
        </p:nvSpPr>
        <p:spPr>
          <a:xfrm>
            <a:off x="1371599" y="1691002"/>
            <a:ext cx="10111563" cy="4672584"/>
          </a:xfrm>
        </p:spPr>
        <p:txBody>
          <a:bodyPr>
            <a:normAutofit lnSpcReduction="10000"/>
          </a:bodyPr>
          <a:lstStyle/>
          <a:p>
            <a:pPr marL="0" indent="0">
              <a:buNone/>
            </a:pPr>
            <a:r>
              <a:rPr lang="en-US" sz="3300" dirty="0"/>
              <a:t>Does English never allow temporal adverbials?</a:t>
            </a:r>
          </a:p>
          <a:p>
            <a:pPr marL="0" indent="0">
              <a:buNone/>
            </a:pPr>
            <a:endParaRPr lang="en-US" sz="3300" dirty="0"/>
          </a:p>
          <a:p>
            <a:pPr marL="514350" indent="-514350">
              <a:buFont typeface="+mj-lt"/>
              <a:buAutoNum type="arabicParenR" startAt="7"/>
            </a:pPr>
            <a:r>
              <a:rPr lang="en-US" sz="3100" dirty="0"/>
              <a:t>Chris </a:t>
            </a:r>
            <a:r>
              <a:rPr lang="en-US" sz="3100" i="1" dirty="0"/>
              <a:t>#</a:t>
            </a:r>
            <a:r>
              <a:rPr lang="en-US" sz="3100" i="1" dirty="0">
                <a:solidFill>
                  <a:srgbClr val="0070C0"/>
                </a:solidFill>
              </a:rPr>
              <a:t>has left </a:t>
            </a:r>
            <a:r>
              <a:rPr lang="en-US" sz="3100" dirty="0"/>
              <a:t>/ </a:t>
            </a:r>
            <a:r>
              <a:rPr lang="en-US" sz="3100" i="1" dirty="0">
                <a:solidFill>
                  <a:srgbClr val="00B050"/>
                </a:solidFill>
              </a:rPr>
              <a:t>left</a:t>
            </a:r>
            <a:r>
              <a:rPr lang="en-US" sz="3100" i="1" dirty="0"/>
              <a:t> </a:t>
            </a:r>
            <a:r>
              <a:rPr lang="en-US" sz="3100" dirty="0"/>
              <a:t>York </a:t>
            </a:r>
            <a:r>
              <a:rPr lang="en-US" sz="3100" b="1" dirty="0"/>
              <a:t>today at six</a:t>
            </a:r>
            <a:r>
              <a:rPr lang="en-US" sz="3100" dirty="0"/>
              <a:t>. </a:t>
            </a:r>
          </a:p>
          <a:p>
            <a:pPr marL="514350" indent="-514350">
              <a:buFont typeface="+mj-lt"/>
              <a:buAutoNum type="arabicParenR" startAt="7"/>
            </a:pPr>
            <a:r>
              <a:rPr lang="en-US" sz="3100" dirty="0"/>
              <a:t>Chris </a:t>
            </a:r>
            <a:r>
              <a:rPr lang="en-US" sz="3100" i="1" dirty="0">
                <a:solidFill>
                  <a:srgbClr val="0070C0"/>
                </a:solidFill>
              </a:rPr>
              <a:t>has left </a:t>
            </a:r>
            <a:r>
              <a:rPr lang="en-US" sz="3100" dirty="0"/>
              <a:t>/ </a:t>
            </a:r>
            <a:r>
              <a:rPr lang="en-US" sz="3100" i="1" dirty="0">
                <a:solidFill>
                  <a:srgbClr val="00B050"/>
                </a:solidFill>
              </a:rPr>
              <a:t>left</a:t>
            </a:r>
            <a:r>
              <a:rPr lang="en-US" sz="3100" i="1" dirty="0"/>
              <a:t> </a:t>
            </a:r>
            <a:r>
              <a:rPr lang="en-US" sz="3100" dirty="0"/>
              <a:t>York </a:t>
            </a:r>
            <a:r>
              <a:rPr lang="en-US" sz="3100" b="1" dirty="0"/>
              <a:t>this morning</a:t>
            </a:r>
            <a:endParaRPr lang="en-US" sz="3100" dirty="0"/>
          </a:p>
          <a:p>
            <a:endParaRPr lang="en-US" sz="3100" b="1" dirty="0"/>
          </a:p>
          <a:p>
            <a:r>
              <a:rPr lang="en-US" sz="3200" dirty="0"/>
              <a:t>English seems to allow </a:t>
            </a:r>
            <a:r>
              <a:rPr lang="en-US" sz="3200" i="1" dirty="0"/>
              <a:t>deictic </a:t>
            </a:r>
            <a:r>
              <a:rPr lang="en-US" sz="3200" dirty="0"/>
              <a:t>temporal adverbials (i.e., adverbials whose reference is calculated with respect to the speaker’s time/space center of reference; e.g., </a:t>
            </a:r>
            <a:r>
              <a:rPr lang="en-US" sz="3200" dirty="0" err="1"/>
              <a:t>Hitzeman</a:t>
            </a:r>
            <a:r>
              <a:rPr lang="en-US" sz="3200" dirty="0"/>
              <a:t> 1995) </a:t>
            </a:r>
            <a:endParaRPr lang="en-US" sz="3100" dirty="0"/>
          </a:p>
          <a:p>
            <a:endParaRPr lang="en-US" sz="3100" dirty="0"/>
          </a:p>
          <a:p>
            <a:endParaRPr lang="en-US" dirty="0"/>
          </a:p>
        </p:txBody>
      </p:sp>
    </p:spTree>
    <p:extLst>
      <p:ext uri="{BB962C8B-B14F-4D97-AF65-F5344CB8AC3E}">
        <p14:creationId xmlns:p14="http://schemas.microsoft.com/office/powerpoint/2010/main" val="34887722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0A08-0409-944D-9B17-2D4C45476FD9}"/>
              </a:ext>
            </a:extLst>
          </p:cNvPr>
          <p:cNvSpPr>
            <a:spLocks noGrp="1"/>
          </p:cNvSpPr>
          <p:nvPr>
            <p:ph type="title"/>
          </p:nvPr>
        </p:nvSpPr>
        <p:spPr/>
        <p:txBody>
          <a:bodyPr/>
          <a:lstStyle/>
          <a:p>
            <a:r>
              <a:rPr lang="en-US" b="1" dirty="0"/>
              <a:t>Research questions</a:t>
            </a:r>
            <a:endParaRPr lang="en-US" dirty="0"/>
          </a:p>
        </p:txBody>
      </p:sp>
      <p:sp>
        <p:nvSpPr>
          <p:cNvPr id="3" name="Content Placeholder 2">
            <a:extLst>
              <a:ext uri="{FF2B5EF4-FFF2-40B4-BE49-F238E27FC236}">
                <a16:creationId xmlns:a16="http://schemas.microsoft.com/office/drawing/2014/main" id="{AF985A63-0C12-5A42-B1F4-3C6E2C252434}"/>
              </a:ext>
            </a:extLst>
          </p:cNvPr>
          <p:cNvSpPr>
            <a:spLocks noGrp="1"/>
          </p:cNvSpPr>
          <p:nvPr>
            <p:ph idx="1"/>
          </p:nvPr>
        </p:nvSpPr>
        <p:spPr>
          <a:xfrm>
            <a:off x="1584251" y="2198281"/>
            <a:ext cx="9601200" cy="2743200"/>
          </a:xfrm>
        </p:spPr>
        <p:txBody>
          <a:bodyPr>
            <a:noAutofit/>
          </a:bodyPr>
          <a:lstStyle/>
          <a:p>
            <a:pPr algn="just"/>
            <a:r>
              <a:rPr lang="en-US" sz="2800" dirty="0"/>
              <a:t>Can we assess the role of both these constraints in PERFECT use across languages?</a:t>
            </a:r>
          </a:p>
          <a:p>
            <a:pPr algn="just"/>
            <a:r>
              <a:rPr lang="en-US" sz="2800" dirty="0"/>
              <a:t>Can we test for the strength of our corpora-based generalizations (reliability) and improving their level of detail (granularity)? </a:t>
            </a:r>
          </a:p>
          <a:p>
            <a:pPr algn="just"/>
            <a:r>
              <a:rPr lang="en-US" sz="2800" dirty="0"/>
              <a:t>What do we win by relying on two methodologies driven by empirical data? What is the link between corpora and experimental research in crosslinguistic semantics?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235438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0A08-0409-944D-9B17-2D4C45476FD9}"/>
              </a:ext>
            </a:extLst>
          </p:cNvPr>
          <p:cNvSpPr>
            <a:spLocks noGrp="1"/>
          </p:cNvSpPr>
          <p:nvPr>
            <p:ph type="title"/>
          </p:nvPr>
        </p:nvSpPr>
        <p:spPr/>
        <p:txBody>
          <a:bodyPr/>
          <a:lstStyle/>
          <a:p>
            <a:r>
              <a:rPr lang="en-US" b="1" dirty="0"/>
              <a:t>Method: acceptability judgments</a:t>
            </a:r>
            <a:endParaRPr lang="en-US" dirty="0"/>
          </a:p>
        </p:txBody>
      </p:sp>
      <p:sp>
        <p:nvSpPr>
          <p:cNvPr id="3" name="Content Placeholder 2">
            <a:extLst>
              <a:ext uri="{FF2B5EF4-FFF2-40B4-BE49-F238E27FC236}">
                <a16:creationId xmlns:a16="http://schemas.microsoft.com/office/drawing/2014/main" id="{AF985A63-0C12-5A42-B1F4-3C6E2C252434}"/>
              </a:ext>
            </a:extLst>
          </p:cNvPr>
          <p:cNvSpPr>
            <a:spLocks noGrp="1"/>
          </p:cNvSpPr>
          <p:nvPr>
            <p:ph idx="1"/>
          </p:nvPr>
        </p:nvSpPr>
        <p:spPr>
          <a:xfrm>
            <a:off x="1546657" y="1563743"/>
            <a:ext cx="9601200" cy="4789969"/>
          </a:xfrm>
        </p:spPr>
        <p:txBody>
          <a:bodyPr>
            <a:noAutofit/>
          </a:bodyPr>
          <a:lstStyle/>
          <a:p>
            <a:r>
              <a:rPr lang="en-US" sz="2200" dirty="0"/>
              <a:t>8 contexts that conveyed bounded </a:t>
            </a:r>
            <a:r>
              <a:rPr lang="en-US" sz="2200" b="1" dirty="0"/>
              <a:t>events</a:t>
            </a:r>
            <a:r>
              <a:rPr lang="en-US" sz="2200" dirty="0"/>
              <a:t> (lexical aspect: achievements) with different past-referring temporal adverbials.</a:t>
            </a:r>
          </a:p>
          <a:p>
            <a:r>
              <a:rPr lang="en-US" sz="2200" dirty="0"/>
              <a:t>Three languages: Dutch &gt; Spanish &gt; English</a:t>
            </a:r>
          </a:p>
          <a:p>
            <a:r>
              <a:rPr lang="en-US" sz="2200" dirty="0"/>
              <a:t>Three independent variables with two levels each (2x2x2):</a:t>
            </a:r>
          </a:p>
          <a:p>
            <a:pPr lvl="1"/>
            <a:r>
              <a:rPr lang="en-US" sz="2200" i="0" dirty="0"/>
              <a:t>Grammatical Marker: </a:t>
            </a:r>
            <a:r>
              <a:rPr lang="en-US" sz="2200" cap="small" dirty="0">
                <a:solidFill>
                  <a:srgbClr val="0070C0"/>
                </a:solidFill>
              </a:rPr>
              <a:t>perfect</a:t>
            </a:r>
            <a:r>
              <a:rPr lang="en-US" sz="2200" dirty="0"/>
              <a:t> /</a:t>
            </a:r>
            <a:r>
              <a:rPr lang="en-US" sz="2200" cap="small" dirty="0"/>
              <a:t> </a:t>
            </a:r>
            <a:r>
              <a:rPr lang="en-US" sz="2200" cap="small" dirty="0">
                <a:solidFill>
                  <a:srgbClr val="00B050"/>
                </a:solidFill>
              </a:rPr>
              <a:t>past</a:t>
            </a:r>
            <a:r>
              <a:rPr lang="en-US" sz="2200" dirty="0"/>
              <a:t> </a:t>
            </a:r>
          </a:p>
          <a:p>
            <a:pPr lvl="1"/>
            <a:r>
              <a:rPr lang="en-US" sz="2200" i="0" dirty="0"/>
              <a:t>Temporal distance: </a:t>
            </a:r>
          </a:p>
          <a:p>
            <a:pPr lvl="2"/>
            <a:r>
              <a:rPr lang="en-US" sz="2000" b="1" i="0" dirty="0"/>
              <a:t>+T :</a:t>
            </a:r>
            <a:r>
              <a:rPr lang="en-US" sz="2000" b="1" dirty="0"/>
              <a:t> </a:t>
            </a:r>
            <a:r>
              <a:rPr lang="en-US" sz="2000" dirty="0"/>
              <a:t>adverbials relate to day (S) by being included in it (e.g., </a:t>
            </a:r>
            <a:r>
              <a:rPr lang="en-US" sz="2000" i="1" dirty="0"/>
              <a:t>this morning</a:t>
            </a:r>
            <a:r>
              <a:rPr lang="en-US" sz="2000" dirty="0"/>
              <a:t>) overlapping (</a:t>
            </a:r>
            <a:r>
              <a:rPr lang="en-US" sz="2000" i="1" dirty="0"/>
              <a:t>today</a:t>
            </a:r>
            <a:r>
              <a:rPr lang="en-US" sz="2000" dirty="0"/>
              <a:t>) or including it (e.g., </a:t>
            </a:r>
            <a:r>
              <a:rPr lang="en-US" sz="2000" i="1" dirty="0"/>
              <a:t>this month</a:t>
            </a:r>
            <a:r>
              <a:rPr lang="en-US" sz="2000" dirty="0"/>
              <a:t>). </a:t>
            </a:r>
          </a:p>
          <a:p>
            <a:pPr lvl="2"/>
            <a:r>
              <a:rPr lang="en-US" sz="2000" b="1" i="0" dirty="0"/>
              <a:t>–T: </a:t>
            </a:r>
            <a:r>
              <a:rPr lang="en-US" sz="2000" i="0" dirty="0"/>
              <a:t>adverbs </a:t>
            </a:r>
            <a:r>
              <a:rPr lang="en-US" sz="2000" dirty="0"/>
              <a:t>do not include or are included in day (S)  (e.g., </a:t>
            </a:r>
            <a:r>
              <a:rPr lang="en-US" sz="2000" i="1" dirty="0"/>
              <a:t>last month</a:t>
            </a:r>
            <a:r>
              <a:rPr lang="en-US" sz="2000" i="0" dirty="0"/>
              <a:t>).</a:t>
            </a:r>
          </a:p>
          <a:p>
            <a:pPr lvl="1"/>
            <a:r>
              <a:rPr lang="en-US" sz="2200" i="0" dirty="0"/>
              <a:t>Deixis:  </a:t>
            </a:r>
          </a:p>
          <a:p>
            <a:pPr lvl="2"/>
            <a:r>
              <a:rPr lang="en-US" sz="2000" b="1" i="0" dirty="0"/>
              <a:t>+D: </a:t>
            </a:r>
            <a:r>
              <a:rPr lang="en-US" sz="2000" i="0" dirty="0"/>
              <a:t>temporal reference of adverb is deictic in nature (e.g., </a:t>
            </a:r>
            <a:r>
              <a:rPr lang="en-US" sz="2000" i="1" dirty="0"/>
              <a:t>yesterday</a:t>
            </a:r>
            <a:r>
              <a:rPr lang="en-US" sz="2000" i="0" dirty="0"/>
              <a:t>)  </a:t>
            </a:r>
          </a:p>
          <a:p>
            <a:pPr lvl="2"/>
            <a:r>
              <a:rPr lang="en-US" sz="2000" b="1" i="0" dirty="0"/>
              <a:t>-D: </a:t>
            </a:r>
            <a:r>
              <a:rPr lang="en-US" sz="2000" i="0" dirty="0"/>
              <a:t>adverbs that can be placed on a timeline independently from speakers’ center of reference (e.g., </a:t>
            </a:r>
            <a:r>
              <a:rPr lang="en-US" sz="2000" i="1" dirty="0"/>
              <a:t>in November</a:t>
            </a:r>
            <a:r>
              <a:rPr lang="en-US" sz="2000" i="0" dirty="0"/>
              <a:t>)</a:t>
            </a:r>
          </a:p>
          <a:p>
            <a:pPr marL="0" indent="0">
              <a:buNone/>
            </a:pPr>
            <a:endParaRPr lang="en-US" dirty="0"/>
          </a:p>
        </p:txBody>
      </p:sp>
    </p:spTree>
    <p:extLst>
      <p:ext uri="{BB962C8B-B14F-4D97-AF65-F5344CB8AC3E}">
        <p14:creationId xmlns:p14="http://schemas.microsoft.com/office/powerpoint/2010/main" val="29470316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0A08-0409-944D-9B17-2D4C45476FD9}"/>
              </a:ext>
            </a:extLst>
          </p:cNvPr>
          <p:cNvSpPr>
            <a:spLocks noGrp="1"/>
          </p:cNvSpPr>
          <p:nvPr>
            <p:ph type="title"/>
          </p:nvPr>
        </p:nvSpPr>
        <p:spPr/>
        <p:txBody>
          <a:bodyPr/>
          <a:lstStyle/>
          <a:p>
            <a:r>
              <a:rPr lang="en-US" b="1" dirty="0"/>
              <a:t>Method: acceptability judgments</a:t>
            </a:r>
            <a:endParaRPr lang="en-US" dirty="0"/>
          </a:p>
        </p:txBody>
      </p:sp>
      <p:sp>
        <p:nvSpPr>
          <p:cNvPr id="3" name="Content Placeholder 2">
            <a:extLst>
              <a:ext uri="{FF2B5EF4-FFF2-40B4-BE49-F238E27FC236}">
                <a16:creationId xmlns:a16="http://schemas.microsoft.com/office/drawing/2014/main" id="{AF985A63-0C12-5A42-B1F4-3C6E2C252434}"/>
              </a:ext>
            </a:extLst>
          </p:cNvPr>
          <p:cNvSpPr>
            <a:spLocks noGrp="1"/>
          </p:cNvSpPr>
          <p:nvPr>
            <p:ph idx="1"/>
          </p:nvPr>
        </p:nvSpPr>
        <p:spPr>
          <a:xfrm>
            <a:off x="1584251" y="2198280"/>
            <a:ext cx="9601200" cy="4436436"/>
          </a:xfrm>
        </p:spPr>
        <p:txBody>
          <a:bodyPr>
            <a:noAutofit/>
          </a:bodyPr>
          <a:lstStyle/>
          <a:p>
            <a:pPr lvl="0"/>
            <a:r>
              <a:rPr lang="en-US" sz="2200" dirty="0">
                <a:solidFill>
                  <a:srgbClr val="191B0E"/>
                </a:solidFill>
              </a:rPr>
              <a:t>Total of 64 stimuli (+96 fillers: </a:t>
            </a:r>
            <a:r>
              <a:rPr lang="en-US" sz="2200" cap="small" dirty="0">
                <a:solidFill>
                  <a:srgbClr val="00B050"/>
                </a:solidFill>
              </a:rPr>
              <a:t>past</a:t>
            </a:r>
            <a:r>
              <a:rPr lang="en-US" sz="2200" dirty="0">
                <a:solidFill>
                  <a:srgbClr val="191B0E"/>
                </a:solidFill>
              </a:rPr>
              <a:t> bad across languages, e.g., continuatives: Ella </a:t>
            </a:r>
            <a:r>
              <a:rPr lang="en-US" sz="2200" dirty="0">
                <a:solidFill>
                  <a:srgbClr val="0070C0"/>
                </a:solidFill>
              </a:rPr>
              <a:t>ha </a:t>
            </a:r>
            <a:r>
              <a:rPr lang="en-US" sz="2200" dirty="0" err="1">
                <a:solidFill>
                  <a:srgbClr val="0070C0"/>
                </a:solidFill>
              </a:rPr>
              <a:t>vivido</a:t>
            </a:r>
            <a:r>
              <a:rPr lang="en-US" sz="2200" dirty="0">
                <a:solidFill>
                  <a:srgbClr val="191B0E"/>
                </a:solidFill>
              </a:rPr>
              <a:t>/ *</a:t>
            </a:r>
            <a:r>
              <a:rPr lang="en-US" sz="2200" dirty="0" err="1">
                <a:solidFill>
                  <a:srgbClr val="00B050"/>
                </a:solidFill>
              </a:rPr>
              <a:t>vivió</a:t>
            </a:r>
            <a:r>
              <a:rPr lang="en-US" sz="2200" dirty="0">
                <a:solidFill>
                  <a:srgbClr val="191B0E"/>
                </a:solidFill>
              </a:rPr>
              <a:t> </a:t>
            </a:r>
            <a:r>
              <a:rPr lang="en-US" sz="2200" dirty="0" err="1">
                <a:solidFill>
                  <a:srgbClr val="191B0E"/>
                </a:solidFill>
              </a:rPr>
              <a:t>en</a:t>
            </a:r>
            <a:r>
              <a:rPr lang="en-US" sz="2200" dirty="0">
                <a:solidFill>
                  <a:srgbClr val="191B0E"/>
                </a:solidFill>
              </a:rPr>
              <a:t> </a:t>
            </a:r>
            <a:r>
              <a:rPr lang="en-US" sz="2200" dirty="0" err="1">
                <a:solidFill>
                  <a:srgbClr val="191B0E"/>
                </a:solidFill>
              </a:rPr>
              <a:t>Berlín</a:t>
            </a:r>
            <a:r>
              <a:rPr lang="en-US" sz="2200" dirty="0">
                <a:solidFill>
                  <a:srgbClr val="191B0E"/>
                </a:solidFill>
              </a:rPr>
              <a:t> </a:t>
            </a:r>
            <a:r>
              <a:rPr lang="en-US" sz="2200" dirty="0" err="1">
                <a:solidFill>
                  <a:srgbClr val="191B0E"/>
                </a:solidFill>
              </a:rPr>
              <a:t>desde</a:t>
            </a:r>
            <a:r>
              <a:rPr lang="en-US" sz="2200" dirty="0">
                <a:solidFill>
                  <a:srgbClr val="191B0E"/>
                </a:solidFill>
              </a:rPr>
              <a:t> el 2010)</a:t>
            </a:r>
          </a:p>
          <a:p>
            <a:pPr lvl="0"/>
            <a:r>
              <a:rPr lang="en-US" sz="2200" dirty="0">
                <a:solidFill>
                  <a:srgbClr val="191B0E"/>
                </a:solidFill>
              </a:rPr>
              <a:t>Latin Square design.</a:t>
            </a:r>
          </a:p>
          <a:p>
            <a:r>
              <a:rPr lang="en-US" sz="2200" dirty="0">
                <a:solidFill>
                  <a:srgbClr val="191B0E"/>
                </a:solidFill>
              </a:rPr>
              <a:t>1/2 of stimuli followed by comprehension questions.</a:t>
            </a:r>
          </a:p>
          <a:p>
            <a:pPr lvl="0"/>
            <a:r>
              <a:rPr lang="en-US" sz="2200" dirty="0">
                <a:solidFill>
                  <a:srgbClr val="191B0E"/>
                </a:solidFill>
              </a:rPr>
              <a:t>160 subjects per language (recruited through </a:t>
            </a:r>
            <a:r>
              <a:rPr lang="en-US" sz="2200" dirty="0" err="1">
                <a:solidFill>
                  <a:srgbClr val="191B0E"/>
                </a:solidFill>
              </a:rPr>
              <a:t>MTurk</a:t>
            </a:r>
            <a:r>
              <a:rPr lang="en-US" sz="2200" dirty="0">
                <a:solidFill>
                  <a:srgbClr val="191B0E"/>
                </a:solidFill>
              </a:rPr>
              <a:t> and </a:t>
            </a:r>
            <a:r>
              <a:rPr lang="en-US" sz="2200" dirty="0" err="1">
                <a:solidFill>
                  <a:srgbClr val="191B0E"/>
                </a:solidFill>
              </a:rPr>
              <a:t>Neerlandistiek</a:t>
            </a:r>
            <a:r>
              <a:rPr lang="en-US" sz="2200" dirty="0">
                <a:solidFill>
                  <a:srgbClr val="191B0E"/>
                </a:solidFill>
              </a:rPr>
              <a:t>).</a:t>
            </a:r>
          </a:p>
          <a:p>
            <a:pPr lvl="1"/>
            <a:r>
              <a:rPr lang="en-US" sz="2200" i="0" dirty="0">
                <a:solidFill>
                  <a:srgbClr val="191B0E"/>
                </a:solidFill>
              </a:rPr>
              <a:t>Dutch: The Netherlands - all provinces (mostly Utrecht)</a:t>
            </a:r>
          </a:p>
          <a:p>
            <a:pPr lvl="1"/>
            <a:r>
              <a:rPr lang="en-US" sz="2200" i="0" dirty="0">
                <a:solidFill>
                  <a:srgbClr val="191B0E"/>
                </a:solidFill>
              </a:rPr>
              <a:t>Spanish: Spain- all regions (no differences, mostly Madrid)</a:t>
            </a:r>
          </a:p>
          <a:p>
            <a:pPr lvl="1"/>
            <a:r>
              <a:rPr lang="en-US" sz="2200" i="0" dirty="0">
                <a:solidFill>
                  <a:srgbClr val="191B0E"/>
                </a:solidFill>
              </a:rPr>
              <a:t>English: UK- all regions (no differences, mostly greater London)</a:t>
            </a:r>
          </a:p>
          <a:p>
            <a:pPr lvl="0"/>
            <a:r>
              <a:rPr lang="en-US" sz="2200" dirty="0">
                <a:solidFill>
                  <a:srgbClr val="191B0E"/>
                </a:solidFill>
              </a:rPr>
              <a:t>Rating on a 5-point Likert scale</a:t>
            </a:r>
          </a:p>
          <a:p>
            <a:pPr lvl="1"/>
            <a:endParaRPr lang="en-US" sz="2200" i="0" dirty="0">
              <a:solidFill>
                <a:srgbClr val="191B0E"/>
              </a:solidFill>
            </a:endParaRPr>
          </a:p>
          <a:p>
            <a:pPr lvl="1">
              <a:buFont typeface="Wingdings" pitchFamily="2" charset="2"/>
              <a:buChar char="§"/>
            </a:pPr>
            <a:endParaRPr lang="en-US" sz="2200" i="0" dirty="0">
              <a:solidFill>
                <a:srgbClr val="191B0E"/>
              </a:solidFill>
            </a:endParaRPr>
          </a:p>
          <a:p>
            <a:pPr lvl="1"/>
            <a:endParaRPr lang="en-US" sz="2200" i="0" dirty="0"/>
          </a:p>
          <a:p>
            <a:pPr marL="0" indent="0">
              <a:buNone/>
            </a:pPr>
            <a:endParaRPr lang="en-US" dirty="0"/>
          </a:p>
        </p:txBody>
      </p:sp>
    </p:spTree>
    <p:extLst>
      <p:ext uri="{BB962C8B-B14F-4D97-AF65-F5344CB8AC3E}">
        <p14:creationId xmlns:p14="http://schemas.microsoft.com/office/powerpoint/2010/main" val="4468273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2D340-CFE8-9A46-94A2-E2C081F929BE}"/>
              </a:ext>
            </a:extLst>
          </p:cNvPr>
          <p:cNvSpPr>
            <a:spLocks noGrp="1"/>
          </p:cNvSpPr>
          <p:nvPr>
            <p:ph type="title"/>
          </p:nvPr>
        </p:nvSpPr>
        <p:spPr/>
        <p:txBody>
          <a:bodyPr/>
          <a:lstStyle/>
          <a:p>
            <a:r>
              <a:rPr lang="en-US" dirty="0"/>
              <a:t>Sample stimulus</a:t>
            </a:r>
          </a:p>
        </p:txBody>
      </p:sp>
      <p:sp>
        <p:nvSpPr>
          <p:cNvPr id="3" name="Content Placeholder 2">
            <a:extLst>
              <a:ext uri="{FF2B5EF4-FFF2-40B4-BE49-F238E27FC236}">
                <a16:creationId xmlns:a16="http://schemas.microsoft.com/office/drawing/2014/main" id="{E289B6DF-2784-614D-BD63-726E9D6CFA3A}"/>
              </a:ext>
            </a:extLst>
          </p:cNvPr>
          <p:cNvSpPr>
            <a:spLocks noGrp="1"/>
          </p:cNvSpPr>
          <p:nvPr>
            <p:ph idx="1"/>
          </p:nvPr>
        </p:nvSpPr>
        <p:spPr>
          <a:xfrm>
            <a:off x="1371600" y="2024743"/>
            <a:ext cx="9601200" cy="4147457"/>
          </a:xfrm>
        </p:spPr>
        <p:txBody>
          <a:bodyPr>
            <a:normAutofit lnSpcReduction="10000"/>
          </a:bodyPr>
          <a:lstStyle/>
          <a:p>
            <a:pPr marL="0" indent="0">
              <a:buNone/>
            </a:pPr>
            <a:r>
              <a:rPr lang="en-US" sz="2400" dirty="0"/>
              <a:t>Peter and Theresa are planning to go to a concert next weekend. Peter offers to go get the tickets later today, but Theresa tells him: </a:t>
            </a:r>
          </a:p>
          <a:p>
            <a:pPr marL="0" indent="0">
              <a:buNone/>
            </a:pPr>
            <a:endParaRPr lang="en-US" sz="2400" dirty="0"/>
          </a:p>
          <a:p>
            <a:pPr marL="0" indent="690563">
              <a:buNone/>
            </a:pPr>
            <a:r>
              <a:rPr lang="en-US" sz="2400" dirty="0"/>
              <a:t>+T, +D: 		“I </a:t>
            </a:r>
            <a:r>
              <a:rPr lang="en-US" sz="2400" i="1" dirty="0">
                <a:solidFill>
                  <a:srgbClr val="00B050"/>
                </a:solidFill>
              </a:rPr>
              <a:t>purchased</a:t>
            </a:r>
            <a:r>
              <a:rPr lang="en-US" sz="2400" i="1" dirty="0"/>
              <a:t> / </a:t>
            </a:r>
            <a:r>
              <a:rPr lang="en-US" sz="2400" i="1" dirty="0">
                <a:solidFill>
                  <a:srgbClr val="0070C0"/>
                </a:solidFill>
              </a:rPr>
              <a:t>have purchased</a:t>
            </a:r>
            <a:r>
              <a:rPr lang="en-US" sz="2400" dirty="0">
                <a:solidFill>
                  <a:srgbClr val="0070C0"/>
                </a:solidFill>
              </a:rPr>
              <a:t> </a:t>
            </a:r>
            <a:r>
              <a:rPr lang="en-US" sz="2400" dirty="0"/>
              <a:t>mine </a:t>
            </a:r>
            <a:r>
              <a:rPr lang="en-US" sz="2400" b="1" dirty="0"/>
              <a:t>this morning</a:t>
            </a:r>
          </a:p>
          <a:p>
            <a:pPr marL="0" indent="690563">
              <a:buNone/>
            </a:pPr>
            <a:r>
              <a:rPr lang="en-US" sz="2400" dirty="0"/>
              <a:t>+T, -D: 		“I </a:t>
            </a:r>
            <a:r>
              <a:rPr lang="en-US" sz="2400" i="1" dirty="0">
                <a:solidFill>
                  <a:srgbClr val="00B050"/>
                </a:solidFill>
              </a:rPr>
              <a:t>purchased</a:t>
            </a:r>
            <a:r>
              <a:rPr lang="en-US" sz="2400" i="1" dirty="0"/>
              <a:t> / </a:t>
            </a:r>
            <a:r>
              <a:rPr lang="en-US" sz="2400" i="1" dirty="0">
                <a:solidFill>
                  <a:srgbClr val="0070C0"/>
                </a:solidFill>
              </a:rPr>
              <a:t>have purchased </a:t>
            </a:r>
            <a:r>
              <a:rPr lang="en-US" sz="2400" dirty="0"/>
              <a:t>mine </a:t>
            </a:r>
            <a:r>
              <a:rPr lang="en-US" sz="2400" b="1" dirty="0"/>
              <a:t>at midnight</a:t>
            </a:r>
          </a:p>
          <a:p>
            <a:pPr marL="0" indent="690563">
              <a:buNone/>
            </a:pPr>
            <a:r>
              <a:rPr lang="en-US" sz="2400" dirty="0"/>
              <a:t>-T, + D: 		“I </a:t>
            </a:r>
            <a:r>
              <a:rPr lang="en-US" sz="2400" i="1" dirty="0">
                <a:solidFill>
                  <a:srgbClr val="00B050"/>
                </a:solidFill>
              </a:rPr>
              <a:t>purchased</a:t>
            </a:r>
            <a:r>
              <a:rPr lang="en-US" sz="2400" i="1" dirty="0"/>
              <a:t> / </a:t>
            </a:r>
            <a:r>
              <a:rPr lang="en-US" sz="2400" i="1" dirty="0">
                <a:solidFill>
                  <a:srgbClr val="0070C0"/>
                </a:solidFill>
              </a:rPr>
              <a:t>have purchased </a:t>
            </a:r>
            <a:r>
              <a:rPr lang="en-US" sz="2400" dirty="0"/>
              <a:t>mine</a:t>
            </a:r>
            <a:r>
              <a:rPr lang="en-US" sz="2400" i="1" dirty="0">
                <a:solidFill>
                  <a:srgbClr val="0070C0"/>
                </a:solidFill>
              </a:rPr>
              <a:t> </a:t>
            </a:r>
            <a:r>
              <a:rPr lang="en-US" sz="2400" b="1" dirty="0"/>
              <a:t>last month </a:t>
            </a:r>
          </a:p>
          <a:p>
            <a:pPr marL="0" indent="690563">
              <a:buNone/>
            </a:pPr>
            <a:r>
              <a:rPr lang="en-US" sz="2400" dirty="0"/>
              <a:t>-T, -D:		“I </a:t>
            </a:r>
            <a:r>
              <a:rPr lang="en-US" sz="2400" i="1" dirty="0">
                <a:solidFill>
                  <a:srgbClr val="00B050"/>
                </a:solidFill>
              </a:rPr>
              <a:t>purchased</a:t>
            </a:r>
            <a:r>
              <a:rPr lang="en-US" sz="2400" i="1" dirty="0"/>
              <a:t> / </a:t>
            </a:r>
            <a:r>
              <a:rPr lang="en-US" sz="2400" i="1" dirty="0">
                <a:solidFill>
                  <a:srgbClr val="0070C0"/>
                </a:solidFill>
              </a:rPr>
              <a:t>have purchased</a:t>
            </a:r>
            <a:r>
              <a:rPr lang="en-US" sz="2400" dirty="0"/>
              <a:t> mine</a:t>
            </a:r>
            <a:r>
              <a:rPr lang="en-US" sz="2400" i="1" dirty="0">
                <a:solidFill>
                  <a:srgbClr val="0070C0"/>
                </a:solidFill>
              </a:rPr>
              <a:t> </a:t>
            </a:r>
            <a:r>
              <a:rPr lang="en-US" sz="2400" b="1" dirty="0"/>
              <a:t>in November </a:t>
            </a:r>
          </a:p>
          <a:p>
            <a:pPr marL="0" indent="0">
              <a:buNone/>
            </a:pPr>
            <a:endParaRPr lang="en-US" sz="2400" dirty="0"/>
          </a:p>
          <a:p>
            <a:pPr marL="0" indent="0">
              <a:buNone/>
            </a:pPr>
            <a:r>
              <a:rPr lang="en-US" sz="2400" dirty="0"/>
              <a:t>It was cheaper that way”.</a:t>
            </a:r>
          </a:p>
          <a:p>
            <a:endParaRPr lang="en-US" dirty="0"/>
          </a:p>
        </p:txBody>
      </p:sp>
    </p:spTree>
    <p:extLst>
      <p:ext uri="{BB962C8B-B14F-4D97-AF65-F5344CB8AC3E}">
        <p14:creationId xmlns:p14="http://schemas.microsoft.com/office/powerpoint/2010/main" val="4010856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analysis &amp; Results </a:t>
            </a:r>
          </a:p>
        </p:txBody>
      </p:sp>
      <p:sp>
        <p:nvSpPr>
          <p:cNvPr id="3" name="Content Placeholder 2"/>
          <p:cNvSpPr>
            <a:spLocks noGrp="1"/>
          </p:cNvSpPr>
          <p:nvPr>
            <p:ph idx="1"/>
          </p:nvPr>
        </p:nvSpPr>
        <p:spPr/>
        <p:txBody>
          <a:bodyPr>
            <a:normAutofit/>
          </a:bodyPr>
          <a:lstStyle/>
          <a:p>
            <a:pPr algn="just">
              <a:buFont typeface="Arial" charset="0"/>
              <a:buChar char="•"/>
            </a:pPr>
            <a:r>
              <a:rPr lang="en-US" sz="2200" dirty="0"/>
              <a:t> All participants performed at above 75% in comprehension questions.</a:t>
            </a:r>
          </a:p>
          <a:p>
            <a:pPr algn="just">
              <a:buFont typeface="Arial" charset="0"/>
              <a:buChar char="•"/>
            </a:pPr>
            <a:r>
              <a:rPr lang="en-US" sz="2200" dirty="0"/>
              <a:t> Linear mixed model analysis; </a:t>
            </a:r>
            <a:r>
              <a:rPr lang="en-US" sz="2200" i="1" dirty="0"/>
              <a:t>lme4</a:t>
            </a:r>
            <a:r>
              <a:rPr lang="en-US" sz="2200" dirty="0"/>
              <a:t> package (Bates et al. 2015), in R.</a:t>
            </a:r>
          </a:p>
          <a:p>
            <a:pPr lvl="1" algn="just">
              <a:buFont typeface="Arial" charset="0"/>
              <a:buChar char="•"/>
            </a:pPr>
            <a:r>
              <a:rPr lang="en-US" sz="2000" dirty="0"/>
              <a:t> Model selection by Likelihood Ratio Tests.</a:t>
            </a:r>
          </a:p>
          <a:p>
            <a:pPr lvl="1" algn="just">
              <a:buFont typeface="Arial" charset="0"/>
              <a:buChar char="•"/>
            </a:pPr>
            <a:r>
              <a:rPr lang="en-US" sz="2000" dirty="0"/>
              <a:t> Post hoc tests in </a:t>
            </a:r>
            <a:r>
              <a:rPr lang="en-US" sz="2000" i="1" dirty="0"/>
              <a:t>multcomp</a:t>
            </a:r>
            <a:r>
              <a:rPr lang="en-US" sz="2000" dirty="0"/>
              <a:t> package (</a:t>
            </a:r>
            <a:r>
              <a:rPr lang="en-US" sz="2000" dirty="0" err="1"/>
              <a:t>Hothorn</a:t>
            </a:r>
            <a:r>
              <a:rPr lang="en-US" sz="2000" dirty="0"/>
              <a:t> et al. 2008). </a:t>
            </a:r>
          </a:p>
          <a:p>
            <a:pPr lvl="1" algn="just">
              <a:buFont typeface="Arial" charset="0"/>
              <a:buChar char="•"/>
            </a:pPr>
            <a:r>
              <a:rPr lang="en-US" sz="2000" dirty="0"/>
              <a:t>p-values corrected by </a:t>
            </a:r>
            <a:r>
              <a:rPr lang="en-US" sz="2000" dirty="0" err="1"/>
              <a:t>Tukey</a:t>
            </a:r>
            <a:r>
              <a:rPr lang="en-US" sz="2000" dirty="0"/>
              <a:t>. </a:t>
            </a:r>
          </a:p>
          <a:p>
            <a:pPr algn="just">
              <a:buFont typeface="Arial" charset="0"/>
              <a:buChar char="•"/>
            </a:pPr>
            <a:r>
              <a:rPr lang="en-US" sz="2200" dirty="0"/>
              <a:t> </a:t>
            </a:r>
            <a:r>
              <a:rPr lang="en-US" sz="2200" b="1" dirty="0"/>
              <a:t>Fixed effects</a:t>
            </a:r>
            <a:r>
              <a:rPr lang="en-US" sz="2200" dirty="0"/>
              <a:t>: interaction of Temporal Distance*Deixis*Marker.</a:t>
            </a:r>
          </a:p>
          <a:p>
            <a:pPr algn="just">
              <a:buFont typeface="Arial" charset="0"/>
              <a:buChar char="•"/>
            </a:pPr>
            <a:r>
              <a:rPr lang="en-US" sz="2200" dirty="0"/>
              <a:t> </a:t>
            </a:r>
            <a:r>
              <a:rPr lang="en-US" sz="2200" b="1" dirty="0"/>
              <a:t>Random effects</a:t>
            </a:r>
            <a:r>
              <a:rPr lang="en-US" sz="2200" dirty="0"/>
              <a:t>: random intercepts for subject and item. </a:t>
            </a:r>
          </a:p>
        </p:txBody>
      </p:sp>
      <p:sp>
        <p:nvSpPr>
          <p:cNvPr id="4" name="Slide Number Placeholder 3"/>
          <p:cNvSpPr>
            <a:spLocks noGrp="1"/>
          </p:cNvSpPr>
          <p:nvPr>
            <p:ph type="sldNum" sz="quarter" idx="12"/>
          </p:nvPr>
        </p:nvSpPr>
        <p:spPr/>
        <p:txBody>
          <a:bodyPr/>
          <a:lstStyle/>
          <a:p>
            <a:fld id="{7C9115A3-24BB-AA4E-BBA1-0C6C40B24B68}" type="slidenum">
              <a:rPr lang="en-US" sz="2000" smtClean="0"/>
              <a:t>68</a:t>
            </a:fld>
            <a:endParaRPr lang="en-US" sz="2000" dirty="0"/>
          </a:p>
        </p:txBody>
      </p:sp>
    </p:spTree>
    <p:extLst>
      <p:ext uri="{BB962C8B-B14F-4D97-AF65-F5344CB8AC3E}">
        <p14:creationId xmlns:p14="http://schemas.microsoft.com/office/powerpoint/2010/main" val="14686393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EBB1B-D264-434A-8032-71434D0A74A3}"/>
              </a:ext>
            </a:extLst>
          </p:cNvPr>
          <p:cNvSpPr>
            <a:spLocks noGrp="1"/>
          </p:cNvSpPr>
          <p:nvPr>
            <p:ph type="title"/>
          </p:nvPr>
        </p:nvSpPr>
        <p:spPr/>
        <p:txBody>
          <a:bodyPr/>
          <a:lstStyle/>
          <a:p>
            <a:r>
              <a:rPr lang="en-US" dirty="0"/>
              <a:t>Fillers (e.g., continuatives) </a:t>
            </a:r>
          </a:p>
        </p:txBody>
      </p:sp>
      <p:pic>
        <p:nvPicPr>
          <p:cNvPr id="5" name="Content Placeholder 4">
            <a:extLst>
              <a:ext uri="{FF2B5EF4-FFF2-40B4-BE49-F238E27FC236}">
                <a16:creationId xmlns:a16="http://schemas.microsoft.com/office/drawing/2014/main" id="{00D1DD19-BCB8-434D-A792-B22D4CA5A7D4}"/>
              </a:ext>
            </a:extLst>
          </p:cNvPr>
          <p:cNvPicPr>
            <a:picLocks noGrp="1" noChangeAspect="1"/>
          </p:cNvPicPr>
          <p:nvPr>
            <p:ph idx="1"/>
          </p:nvPr>
        </p:nvPicPr>
        <p:blipFill>
          <a:blip r:embed="rId3"/>
          <a:stretch>
            <a:fillRect/>
          </a:stretch>
        </p:blipFill>
        <p:spPr>
          <a:xfrm>
            <a:off x="2122261" y="1660978"/>
            <a:ext cx="7947478" cy="4874133"/>
          </a:xfrm>
        </p:spPr>
      </p:pic>
    </p:spTree>
    <p:extLst>
      <p:ext uri="{BB962C8B-B14F-4D97-AF65-F5344CB8AC3E}">
        <p14:creationId xmlns:p14="http://schemas.microsoft.com/office/powerpoint/2010/main" val="3503035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D184E-0F80-D045-A49E-1A77949CA72B}"/>
              </a:ext>
            </a:extLst>
          </p:cNvPr>
          <p:cNvSpPr>
            <a:spLocks noGrp="1"/>
          </p:cNvSpPr>
          <p:nvPr>
            <p:ph type="title"/>
          </p:nvPr>
        </p:nvSpPr>
        <p:spPr/>
        <p:txBody>
          <a:bodyPr>
            <a:normAutofit/>
          </a:bodyPr>
          <a:lstStyle/>
          <a:p>
            <a:r>
              <a:rPr lang="en-US" sz="4000" dirty="0"/>
              <a:t>Introduction</a:t>
            </a:r>
            <a:br>
              <a:rPr lang="en-US" sz="4000" dirty="0"/>
            </a:br>
            <a:r>
              <a:rPr lang="en-US" sz="4000" dirty="0"/>
              <a:t>The Perfect</a:t>
            </a:r>
          </a:p>
        </p:txBody>
      </p:sp>
      <p:sp>
        <p:nvSpPr>
          <p:cNvPr id="3" name="Content Placeholder 2">
            <a:extLst>
              <a:ext uri="{FF2B5EF4-FFF2-40B4-BE49-F238E27FC236}">
                <a16:creationId xmlns:a16="http://schemas.microsoft.com/office/drawing/2014/main" id="{DAD831E1-62F4-4B4C-B3F0-C159F8EFECE3}"/>
              </a:ext>
            </a:extLst>
          </p:cNvPr>
          <p:cNvSpPr>
            <a:spLocks noGrp="1"/>
          </p:cNvSpPr>
          <p:nvPr>
            <p:ph idx="1"/>
          </p:nvPr>
        </p:nvSpPr>
        <p:spPr>
          <a:xfrm>
            <a:off x="1371600" y="2286000"/>
            <a:ext cx="9601200" cy="3886200"/>
          </a:xfrm>
        </p:spPr>
        <p:txBody>
          <a:bodyPr>
            <a:normAutofit/>
          </a:bodyPr>
          <a:lstStyle/>
          <a:p>
            <a:pPr algn="just"/>
            <a:r>
              <a:rPr lang="en-GB" dirty="0"/>
              <a:t>The PERFECT: auxiliary (</a:t>
            </a:r>
            <a:r>
              <a:rPr lang="en-GB" i="1" dirty="0"/>
              <a:t>have</a:t>
            </a:r>
            <a:r>
              <a:rPr lang="en-GB" dirty="0"/>
              <a:t>) + past participle </a:t>
            </a:r>
            <a:r>
              <a:rPr lang="nl-NL" dirty="0"/>
              <a:t>(i.e., </a:t>
            </a:r>
            <a:r>
              <a:rPr lang="nl-NL" i="1" cap="small" dirty="0"/>
              <a:t>have</a:t>
            </a:r>
            <a:r>
              <a:rPr lang="nl-NL" i="1" dirty="0"/>
              <a:t> </a:t>
            </a:r>
            <a:r>
              <a:rPr lang="nl-NL" dirty="0"/>
              <a:t>perfect, Dahl &amp; </a:t>
            </a:r>
            <a:r>
              <a:rPr lang="nl-NL" dirty="0" err="1"/>
              <a:t>Velupillai</a:t>
            </a:r>
            <a:r>
              <a:rPr lang="nl-NL" dirty="0"/>
              <a:t> 2013)</a:t>
            </a:r>
            <a:r>
              <a:rPr lang="nl-NL" i="1" dirty="0"/>
              <a:t>.</a:t>
            </a:r>
          </a:p>
          <a:p>
            <a:pPr algn="just"/>
            <a:r>
              <a:rPr lang="nl-NL" b="1" dirty="0">
                <a:solidFill>
                  <a:srgbClr val="191B0E"/>
                </a:solidFill>
              </a:rPr>
              <a:t>Core</a:t>
            </a:r>
            <a:r>
              <a:rPr lang="nl-NL" dirty="0">
                <a:solidFill>
                  <a:srgbClr val="191B0E"/>
                </a:solidFill>
              </a:rPr>
              <a:t> meaning: past event </a:t>
            </a:r>
            <a:r>
              <a:rPr lang="nl-NL" dirty="0" err="1">
                <a:solidFill>
                  <a:srgbClr val="191B0E"/>
                </a:solidFill>
              </a:rPr>
              <a:t>and</a:t>
            </a:r>
            <a:r>
              <a:rPr lang="nl-NL" dirty="0">
                <a:solidFill>
                  <a:srgbClr val="191B0E"/>
                </a:solidFill>
              </a:rPr>
              <a:t> resulting state </a:t>
            </a:r>
            <a:r>
              <a:rPr lang="nl-NL" dirty="0" err="1">
                <a:solidFill>
                  <a:srgbClr val="191B0E"/>
                </a:solidFill>
              </a:rPr>
              <a:t>with</a:t>
            </a:r>
            <a:r>
              <a:rPr lang="nl-NL" dirty="0">
                <a:solidFill>
                  <a:srgbClr val="191B0E"/>
                </a:solidFill>
              </a:rPr>
              <a:t> </a:t>
            </a:r>
            <a:r>
              <a:rPr lang="nl-NL" i="1" dirty="0" err="1">
                <a:solidFill>
                  <a:srgbClr val="191B0E"/>
                </a:solidFill>
              </a:rPr>
              <a:t>current</a:t>
            </a:r>
            <a:r>
              <a:rPr lang="nl-NL" i="1" dirty="0">
                <a:solidFill>
                  <a:srgbClr val="191B0E"/>
                </a:solidFill>
              </a:rPr>
              <a:t> </a:t>
            </a:r>
            <a:r>
              <a:rPr lang="nl-NL" i="1" dirty="0" err="1">
                <a:solidFill>
                  <a:srgbClr val="191B0E"/>
                </a:solidFill>
              </a:rPr>
              <a:t>relevance</a:t>
            </a:r>
            <a:r>
              <a:rPr lang="nl-NL" dirty="0">
                <a:solidFill>
                  <a:srgbClr val="191B0E"/>
                </a:solidFill>
              </a:rPr>
              <a:t>.</a:t>
            </a:r>
            <a:endParaRPr lang="en-US" b="1" dirty="0">
              <a:solidFill>
                <a:srgbClr val="191B0E"/>
              </a:solidFill>
            </a:endParaRPr>
          </a:p>
          <a:p>
            <a:pPr lvl="0" algn="just"/>
            <a:r>
              <a:rPr lang="en-US" dirty="0">
                <a:solidFill>
                  <a:srgbClr val="191B0E"/>
                </a:solidFill>
              </a:rPr>
              <a:t>The Perfect is said to display at least four different readings (e.g., </a:t>
            </a:r>
            <a:r>
              <a:rPr lang="en-US" dirty="0" err="1">
                <a:solidFill>
                  <a:srgbClr val="191B0E"/>
                </a:solidFill>
              </a:rPr>
              <a:t>Iatridou</a:t>
            </a:r>
            <a:r>
              <a:rPr lang="en-US" dirty="0">
                <a:solidFill>
                  <a:srgbClr val="191B0E"/>
                </a:solidFill>
              </a:rPr>
              <a:t> et al. 2003, Portner 2003, i.a.):</a:t>
            </a:r>
          </a:p>
          <a:p>
            <a:pPr marL="530352" lvl="1" indent="0">
              <a:buNone/>
            </a:pPr>
            <a:endParaRPr lang="en-US" b="1" i="0" dirty="0"/>
          </a:p>
          <a:p>
            <a:pPr marL="530352" lvl="1" indent="0">
              <a:buNone/>
            </a:pPr>
            <a:r>
              <a:rPr lang="en-US" b="1" i="0" dirty="0"/>
              <a:t>Resultative</a:t>
            </a:r>
            <a:r>
              <a:rPr lang="en-US" i="0" dirty="0"/>
              <a:t>: Mary has moved to Utrecht (now she lives there)</a:t>
            </a:r>
            <a:r>
              <a:rPr lang="de-DE" dirty="0"/>
              <a:t>.		</a:t>
            </a:r>
          </a:p>
          <a:p>
            <a:pPr marL="530352" lvl="1" indent="0">
              <a:buNone/>
            </a:pPr>
            <a:r>
              <a:rPr lang="en-US" b="1" i="0" dirty="0"/>
              <a:t>Experiential</a:t>
            </a:r>
            <a:r>
              <a:rPr lang="en-US" i="0" dirty="0"/>
              <a:t>: Mary has visited Utrecht (and she knows it, she might go again).</a:t>
            </a:r>
          </a:p>
          <a:p>
            <a:pPr marL="530352" lvl="1" indent="0">
              <a:buNone/>
            </a:pPr>
            <a:r>
              <a:rPr lang="en-US" b="1" i="0" dirty="0"/>
              <a:t>Continuative</a:t>
            </a:r>
            <a:r>
              <a:rPr lang="en-US" i="0" dirty="0"/>
              <a:t>: Mary has lived in Utrecht for 5 years (and she still does)</a:t>
            </a:r>
          </a:p>
          <a:p>
            <a:pPr marL="530352" lvl="1" indent="0">
              <a:buNone/>
            </a:pPr>
            <a:r>
              <a:rPr lang="en-US" b="1" i="0" dirty="0"/>
              <a:t>‘Hot news’ (hodiernal): </a:t>
            </a:r>
            <a:r>
              <a:rPr lang="en-US" i="0" dirty="0"/>
              <a:t>Mary has won the lottery (just now)!</a:t>
            </a:r>
          </a:p>
          <a:p>
            <a:pPr marL="530352" lvl="1" indent="0">
              <a:buNone/>
            </a:pPr>
            <a:endParaRPr lang="en-US" i="0" dirty="0"/>
          </a:p>
          <a:p>
            <a:pPr marL="530352" lvl="1" indent="0">
              <a:buNone/>
            </a:pPr>
            <a:endParaRPr lang="en-US" i="0" dirty="0"/>
          </a:p>
        </p:txBody>
      </p:sp>
    </p:spTree>
    <p:extLst>
      <p:ext uri="{BB962C8B-B14F-4D97-AF65-F5344CB8AC3E}">
        <p14:creationId xmlns:p14="http://schemas.microsoft.com/office/powerpoint/2010/main" val="20303005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FEED8-9061-E94D-8153-7EC5CE250942}"/>
              </a:ext>
            </a:extLst>
          </p:cNvPr>
          <p:cNvSpPr>
            <a:spLocks noGrp="1"/>
          </p:cNvSpPr>
          <p:nvPr>
            <p:ph type="title"/>
          </p:nvPr>
        </p:nvSpPr>
        <p:spPr/>
        <p:txBody>
          <a:bodyPr/>
          <a:lstStyle/>
          <a:p>
            <a:r>
              <a:rPr lang="en-US" dirty="0"/>
              <a:t>Dutch</a:t>
            </a:r>
          </a:p>
        </p:txBody>
      </p:sp>
      <p:sp>
        <p:nvSpPr>
          <p:cNvPr id="4" name="Content Placeholder 3">
            <a:extLst>
              <a:ext uri="{FF2B5EF4-FFF2-40B4-BE49-F238E27FC236}">
                <a16:creationId xmlns:a16="http://schemas.microsoft.com/office/drawing/2014/main" id="{10DA5607-1074-2146-9F90-45656332446D}"/>
              </a:ext>
            </a:extLst>
          </p:cNvPr>
          <p:cNvSpPr>
            <a:spLocks noGrp="1"/>
          </p:cNvSpPr>
          <p:nvPr>
            <p:ph idx="1"/>
          </p:nvPr>
        </p:nvSpPr>
        <p:spPr>
          <a:xfrm>
            <a:off x="1371600" y="1910443"/>
            <a:ext cx="9601200" cy="3581400"/>
          </a:xfrm>
        </p:spPr>
        <p:txBody>
          <a:bodyPr/>
          <a:lstStyle/>
          <a:p>
            <a:r>
              <a:rPr lang="en-US" dirty="0"/>
              <a:t>Main effect of marker: </a:t>
            </a:r>
            <a:r>
              <a:rPr lang="en-US" cap="small" dirty="0">
                <a:solidFill>
                  <a:srgbClr val="0070C0"/>
                </a:solidFill>
              </a:rPr>
              <a:t>perfect</a:t>
            </a:r>
            <a:r>
              <a:rPr lang="en-US" dirty="0"/>
              <a:t> &gt; </a:t>
            </a:r>
            <a:r>
              <a:rPr lang="en-US" cap="small" dirty="0">
                <a:solidFill>
                  <a:srgbClr val="00B050"/>
                </a:solidFill>
              </a:rPr>
              <a:t>past</a:t>
            </a:r>
            <a:r>
              <a:rPr lang="en-US" dirty="0"/>
              <a:t> in all conditions (</a:t>
            </a:r>
            <a:r>
              <a:rPr lang="en-US" dirty="0">
                <a:sym typeface="Symbol" pitchFamily="2" charset="2"/>
              </a:rPr>
              <a:t></a:t>
            </a:r>
            <a:r>
              <a:rPr lang="en-US" baseline="30000" dirty="0"/>
              <a:t>2</a:t>
            </a:r>
            <a:r>
              <a:rPr lang="en-US" dirty="0"/>
              <a:t>(2) = 32.117; </a:t>
            </a:r>
            <a:r>
              <a:rPr lang="en-US" i="1" dirty="0"/>
              <a:t>p</a:t>
            </a:r>
            <a:r>
              <a:rPr lang="en-US" dirty="0"/>
              <a:t> &lt; .001).</a:t>
            </a:r>
          </a:p>
        </p:txBody>
      </p:sp>
      <p:pic>
        <p:nvPicPr>
          <p:cNvPr id="7" name="Picture 6">
            <a:extLst>
              <a:ext uri="{FF2B5EF4-FFF2-40B4-BE49-F238E27FC236}">
                <a16:creationId xmlns:a16="http://schemas.microsoft.com/office/drawing/2014/main" id="{C3C2D313-3092-3844-9152-05368C33DCA6}"/>
              </a:ext>
            </a:extLst>
          </p:cNvPr>
          <p:cNvPicPr>
            <a:picLocks noChangeAspect="1"/>
          </p:cNvPicPr>
          <p:nvPr/>
        </p:nvPicPr>
        <p:blipFill>
          <a:blip r:embed="rId3"/>
          <a:stretch>
            <a:fillRect/>
          </a:stretch>
        </p:blipFill>
        <p:spPr>
          <a:xfrm>
            <a:off x="3039383" y="2395765"/>
            <a:ext cx="6831693" cy="4189830"/>
          </a:xfrm>
          <a:prstGeom prst="rect">
            <a:avLst/>
          </a:prstGeom>
        </p:spPr>
      </p:pic>
    </p:spTree>
    <p:extLst>
      <p:ext uri="{BB962C8B-B14F-4D97-AF65-F5344CB8AC3E}">
        <p14:creationId xmlns:p14="http://schemas.microsoft.com/office/powerpoint/2010/main" val="38788675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FEED8-9061-E94D-8153-7EC5CE250942}"/>
              </a:ext>
            </a:extLst>
          </p:cNvPr>
          <p:cNvSpPr>
            <a:spLocks noGrp="1"/>
          </p:cNvSpPr>
          <p:nvPr>
            <p:ph type="title"/>
          </p:nvPr>
        </p:nvSpPr>
        <p:spPr/>
        <p:txBody>
          <a:bodyPr/>
          <a:lstStyle/>
          <a:p>
            <a:r>
              <a:rPr lang="en-US" dirty="0"/>
              <a:t>Spanish</a:t>
            </a:r>
          </a:p>
        </p:txBody>
      </p:sp>
      <p:sp>
        <p:nvSpPr>
          <p:cNvPr id="4" name="Content Placeholder 3">
            <a:extLst>
              <a:ext uri="{FF2B5EF4-FFF2-40B4-BE49-F238E27FC236}">
                <a16:creationId xmlns:a16="http://schemas.microsoft.com/office/drawing/2014/main" id="{10DA5607-1074-2146-9F90-45656332446D}"/>
              </a:ext>
            </a:extLst>
          </p:cNvPr>
          <p:cNvSpPr>
            <a:spLocks noGrp="1"/>
          </p:cNvSpPr>
          <p:nvPr>
            <p:ph idx="1"/>
          </p:nvPr>
        </p:nvSpPr>
        <p:spPr>
          <a:xfrm>
            <a:off x="1371600" y="1428750"/>
            <a:ext cx="9601200" cy="3581400"/>
          </a:xfrm>
        </p:spPr>
        <p:txBody>
          <a:bodyPr/>
          <a:lstStyle/>
          <a:p>
            <a:r>
              <a:rPr lang="en-US" dirty="0"/>
              <a:t>Significant T*Marker interaction: </a:t>
            </a:r>
            <a:r>
              <a:rPr lang="en-US" cap="small" dirty="0">
                <a:solidFill>
                  <a:srgbClr val="00B050"/>
                </a:solidFill>
              </a:rPr>
              <a:t>past </a:t>
            </a:r>
            <a:r>
              <a:rPr lang="en-US" dirty="0"/>
              <a:t>is better than </a:t>
            </a:r>
            <a:r>
              <a:rPr lang="en-US" cap="small" dirty="0">
                <a:solidFill>
                  <a:srgbClr val="0070C0"/>
                </a:solidFill>
              </a:rPr>
              <a:t>perfect</a:t>
            </a:r>
            <a:r>
              <a:rPr lang="en-US" dirty="0"/>
              <a:t> only in –T (</a:t>
            </a:r>
            <a:r>
              <a:rPr lang="en-US" dirty="0">
                <a:sym typeface="Symbol" pitchFamily="2" charset="2"/>
              </a:rPr>
              <a:t></a:t>
            </a:r>
            <a:r>
              <a:rPr lang="en-US" baseline="30000" dirty="0"/>
              <a:t>2</a:t>
            </a:r>
            <a:r>
              <a:rPr lang="en-US" dirty="0"/>
              <a:t>(1) = 57.07; </a:t>
            </a:r>
            <a:r>
              <a:rPr lang="en-US" i="1" dirty="0"/>
              <a:t>p </a:t>
            </a:r>
            <a:r>
              <a:rPr lang="en-US" dirty="0"/>
              <a:t>&lt; .001), but they are not different in +T (</a:t>
            </a:r>
            <a:r>
              <a:rPr lang="en-US" dirty="0">
                <a:sym typeface="Symbol" pitchFamily="2" charset="2"/>
              </a:rPr>
              <a:t></a:t>
            </a:r>
            <a:r>
              <a:rPr lang="en-US" baseline="30000" dirty="0"/>
              <a:t>2</a:t>
            </a:r>
            <a:r>
              <a:rPr lang="en-US" dirty="0"/>
              <a:t>(1) = 0.016; p = .90). No effect of deixis.</a:t>
            </a:r>
          </a:p>
        </p:txBody>
      </p:sp>
      <p:pic>
        <p:nvPicPr>
          <p:cNvPr id="5" name="Picture 4">
            <a:extLst>
              <a:ext uri="{FF2B5EF4-FFF2-40B4-BE49-F238E27FC236}">
                <a16:creationId xmlns:a16="http://schemas.microsoft.com/office/drawing/2014/main" id="{9DEF2DCF-EF23-1E43-8A66-E576EED72523}"/>
              </a:ext>
            </a:extLst>
          </p:cNvPr>
          <p:cNvPicPr>
            <a:picLocks noChangeAspect="1"/>
          </p:cNvPicPr>
          <p:nvPr/>
        </p:nvPicPr>
        <p:blipFill>
          <a:blip r:embed="rId3"/>
          <a:stretch>
            <a:fillRect/>
          </a:stretch>
        </p:blipFill>
        <p:spPr>
          <a:xfrm>
            <a:off x="2883806" y="2363107"/>
            <a:ext cx="6880679" cy="4219873"/>
          </a:xfrm>
          <a:prstGeom prst="rect">
            <a:avLst/>
          </a:prstGeom>
        </p:spPr>
      </p:pic>
    </p:spTree>
    <p:extLst>
      <p:ext uri="{BB962C8B-B14F-4D97-AF65-F5344CB8AC3E}">
        <p14:creationId xmlns:p14="http://schemas.microsoft.com/office/powerpoint/2010/main" val="8432434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FEED8-9061-E94D-8153-7EC5CE250942}"/>
              </a:ext>
            </a:extLst>
          </p:cNvPr>
          <p:cNvSpPr>
            <a:spLocks noGrp="1"/>
          </p:cNvSpPr>
          <p:nvPr>
            <p:ph type="title"/>
          </p:nvPr>
        </p:nvSpPr>
        <p:spPr/>
        <p:txBody>
          <a:bodyPr/>
          <a:lstStyle/>
          <a:p>
            <a:r>
              <a:rPr lang="en-US" dirty="0"/>
              <a:t>English</a:t>
            </a:r>
          </a:p>
        </p:txBody>
      </p:sp>
      <p:sp>
        <p:nvSpPr>
          <p:cNvPr id="4" name="Content Placeholder 3">
            <a:extLst>
              <a:ext uri="{FF2B5EF4-FFF2-40B4-BE49-F238E27FC236}">
                <a16:creationId xmlns:a16="http://schemas.microsoft.com/office/drawing/2014/main" id="{10DA5607-1074-2146-9F90-45656332446D}"/>
              </a:ext>
            </a:extLst>
          </p:cNvPr>
          <p:cNvSpPr>
            <a:spLocks noGrp="1"/>
          </p:cNvSpPr>
          <p:nvPr>
            <p:ph idx="1"/>
          </p:nvPr>
        </p:nvSpPr>
        <p:spPr>
          <a:xfrm>
            <a:off x="1371600" y="1638300"/>
            <a:ext cx="9601200" cy="3581400"/>
          </a:xfrm>
        </p:spPr>
        <p:txBody>
          <a:bodyPr/>
          <a:lstStyle/>
          <a:p>
            <a:r>
              <a:rPr lang="en-US" dirty="0"/>
              <a:t>Significant T*D*Marker interaction: </a:t>
            </a:r>
            <a:r>
              <a:rPr lang="en-US" cap="small" dirty="0">
                <a:solidFill>
                  <a:srgbClr val="00B050"/>
                </a:solidFill>
              </a:rPr>
              <a:t>past </a:t>
            </a:r>
            <a:r>
              <a:rPr lang="en-US" dirty="0"/>
              <a:t>is better than </a:t>
            </a:r>
            <a:r>
              <a:rPr lang="en-US" cap="small" dirty="0">
                <a:solidFill>
                  <a:srgbClr val="0070C0"/>
                </a:solidFill>
              </a:rPr>
              <a:t>perfect</a:t>
            </a:r>
            <a:r>
              <a:rPr lang="en-US" dirty="0"/>
              <a:t> in all conditions, but there is a less categorical difference in +T, +D. The difference is still significant in a posthoc test (</a:t>
            </a:r>
            <a:r>
              <a:rPr lang="en-US" dirty="0">
                <a:sym typeface="Symbol" pitchFamily="2" charset="2"/>
              </a:rPr>
              <a:t></a:t>
            </a:r>
            <a:r>
              <a:rPr lang="en-US" dirty="0"/>
              <a:t>= 0.394; </a:t>
            </a:r>
            <a:r>
              <a:rPr lang="en-US" i="1" dirty="0"/>
              <a:t>p</a:t>
            </a:r>
            <a:r>
              <a:rPr lang="en-US" dirty="0"/>
              <a:t> = .035).</a:t>
            </a:r>
          </a:p>
        </p:txBody>
      </p:sp>
      <p:pic>
        <p:nvPicPr>
          <p:cNvPr id="5" name="Picture 4">
            <a:extLst>
              <a:ext uri="{FF2B5EF4-FFF2-40B4-BE49-F238E27FC236}">
                <a16:creationId xmlns:a16="http://schemas.microsoft.com/office/drawing/2014/main" id="{D4968743-FBDC-7C4B-B919-1ABF96644134}"/>
              </a:ext>
            </a:extLst>
          </p:cNvPr>
          <p:cNvPicPr>
            <a:picLocks noChangeAspect="1"/>
          </p:cNvPicPr>
          <p:nvPr/>
        </p:nvPicPr>
        <p:blipFill>
          <a:blip r:embed="rId3"/>
          <a:stretch>
            <a:fillRect/>
          </a:stretch>
        </p:blipFill>
        <p:spPr>
          <a:xfrm>
            <a:off x="2718707" y="2615030"/>
            <a:ext cx="6754586" cy="4142541"/>
          </a:xfrm>
          <a:prstGeom prst="rect">
            <a:avLst/>
          </a:prstGeom>
        </p:spPr>
      </p:pic>
    </p:spTree>
    <p:extLst>
      <p:ext uri="{BB962C8B-B14F-4D97-AF65-F5344CB8AC3E}">
        <p14:creationId xmlns:p14="http://schemas.microsoft.com/office/powerpoint/2010/main" val="15122265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FEED8-9061-E94D-8153-7EC5CE250942}"/>
              </a:ext>
            </a:extLst>
          </p:cNvPr>
          <p:cNvSpPr>
            <a:spLocks noGrp="1"/>
          </p:cNvSpPr>
          <p:nvPr>
            <p:ph type="title"/>
          </p:nvPr>
        </p:nvSpPr>
        <p:spPr>
          <a:xfrm>
            <a:off x="1371599" y="685800"/>
            <a:ext cx="10287001" cy="1485900"/>
          </a:xfrm>
        </p:spPr>
        <p:txBody>
          <a:bodyPr/>
          <a:lstStyle/>
          <a:p>
            <a:r>
              <a:rPr lang="en-US" dirty="0"/>
              <a:t>English: within +T +D</a:t>
            </a:r>
          </a:p>
        </p:txBody>
      </p:sp>
      <p:sp>
        <p:nvSpPr>
          <p:cNvPr id="4" name="Content Placeholder 3">
            <a:extLst>
              <a:ext uri="{FF2B5EF4-FFF2-40B4-BE49-F238E27FC236}">
                <a16:creationId xmlns:a16="http://schemas.microsoft.com/office/drawing/2014/main" id="{10DA5607-1074-2146-9F90-45656332446D}"/>
              </a:ext>
            </a:extLst>
          </p:cNvPr>
          <p:cNvSpPr>
            <a:spLocks noGrp="1"/>
          </p:cNvSpPr>
          <p:nvPr>
            <p:ph idx="1"/>
          </p:nvPr>
        </p:nvSpPr>
        <p:spPr>
          <a:xfrm>
            <a:off x="1371599" y="1428750"/>
            <a:ext cx="9601200" cy="3581400"/>
          </a:xfrm>
        </p:spPr>
        <p:txBody>
          <a:bodyPr/>
          <a:lstStyle/>
          <a:p>
            <a:r>
              <a:rPr lang="en-US" dirty="0"/>
              <a:t>if we subdivide +T,+D adverbials when the adverb includes the day (S) (e.g., </a:t>
            </a:r>
            <a:r>
              <a:rPr lang="en-US" i="1" dirty="0"/>
              <a:t>this month)</a:t>
            </a:r>
            <a:r>
              <a:rPr lang="en-US" dirty="0"/>
              <a:t> the difference across markers is still significant (</a:t>
            </a:r>
            <a:r>
              <a:rPr lang="en-US" dirty="0">
                <a:sym typeface="Symbol" pitchFamily="2" charset="2"/>
              </a:rPr>
              <a:t></a:t>
            </a:r>
            <a:r>
              <a:rPr lang="en-US" baseline="30000" dirty="0"/>
              <a:t>2</a:t>
            </a:r>
            <a:r>
              <a:rPr lang="en-US" dirty="0"/>
              <a:t>(1) = 6.7711; </a:t>
            </a:r>
            <a:r>
              <a:rPr lang="en-US" i="1" dirty="0"/>
              <a:t>p</a:t>
            </a:r>
            <a:r>
              <a:rPr lang="en-US" dirty="0"/>
              <a:t> &lt;.01), but when it is included in the day (S) (e.g., </a:t>
            </a:r>
            <a:r>
              <a:rPr lang="en-US" i="1" dirty="0"/>
              <a:t>this morning</a:t>
            </a:r>
            <a:r>
              <a:rPr lang="en-US" dirty="0"/>
              <a:t>), the difference across markers disappears (</a:t>
            </a:r>
            <a:r>
              <a:rPr lang="en-US" dirty="0">
                <a:sym typeface="Symbol" pitchFamily="2" charset="2"/>
              </a:rPr>
              <a:t></a:t>
            </a:r>
            <a:r>
              <a:rPr lang="en-US" baseline="30000" dirty="0"/>
              <a:t>2</a:t>
            </a:r>
            <a:r>
              <a:rPr lang="en-US" dirty="0"/>
              <a:t>(1) = 0.5942; </a:t>
            </a:r>
            <a:r>
              <a:rPr lang="en-US" i="1" dirty="0"/>
              <a:t>p</a:t>
            </a:r>
            <a:r>
              <a:rPr lang="en-US" dirty="0"/>
              <a:t> = .4408).</a:t>
            </a:r>
          </a:p>
        </p:txBody>
      </p:sp>
      <p:pic>
        <p:nvPicPr>
          <p:cNvPr id="6" name="Picture 5">
            <a:extLst>
              <a:ext uri="{FF2B5EF4-FFF2-40B4-BE49-F238E27FC236}">
                <a16:creationId xmlns:a16="http://schemas.microsoft.com/office/drawing/2014/main" id="{8E8434B9-36FE-F447-82CA-7F871C0C709D}"/>
              </a:ext>
            </a:extLst>
          </p:cNvPr>
          <p:cNvPicPr>
            <a:picLocks noChangeAspect="1"/>
          </p:cNvPicPr>
          <p:nvPr/>
        </p:nvPicPr>
        <p:blipFill>
          <a:blip r:embed="rId3"/>
          <a:stretch>
            <a:fillRect/>
          </a:stretch>
        </p:blipFill>
        <p:spPr>
          <a:xfrm>
            <a:off x="3156403" y="2738270"/>
            <a:ext cx="6717392" cy="4119730"/>
          </a:xfrm>
          <a:prstGeom prst="rect">
            <a:avLst/>
          </a:prstGeom>
        </p:spPr>
      </p:pic>
    </p:spTree>
    <p:extLst>
      <p:ext uri="{BB962C8B-B14F-4D97-AF65-F5344CB8AC3E}">
        <p14:creationId xmlns:p14="http://schemas.microsoft.com/office/powerpoint/2010/main" val="31362787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06A50-BFBB-5349-81C5-4BE10451682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D48989A5-038A-8C45-97AE-13C1ADC9A567}"/>
              </a:ext>
            </a:extLst>
          </p:cNvPr>
          <p:cNvSpPr>
            <a:spLocks noGrp="1"/>
          </p:cNvSpPr>
          <p:nvPr>
            <p:ph idx="1"/>
          </p:nvPr>
        </p:nvSpPr>
        <p:spPr>
          <a:xfrm>
            <a:off x="1371600" y="1714500"/>
            <a:ext cx="9601200" cy="4152900"/>
          </a:xfrm>
        </p:spPr>
        <p:txBody>
          <a:bodyPr>
            <a:noAutofit/>
          </a:bodyPr>
          <a:lstStyle/>
          <a:p>
            <a:pPr algn="just"/>
            <a:r>
              <a:rPr lang="en-US" sz="2600" dirty="0"/>
              <a:t>Dutch: </a:t>
            </a:r>
            <a:r>
              <a:rPr lang="en-US" sz="2600" cap="small" dirty="0">
                <a:solidFill>
                  <a:srgbClr val="0070C0"/>
                </a:solidFill>
              </a:rPr>
              <a:t>Perfect</a:t>
            </a:r>
            <a:r>
              <a:rPr lang="en-US" sz="2600" dirty="0"/>
              <a:t> is allowed to refer to past events unconstrainedly. </a:t>
            </a:r>
            <a:r>
              <a:rPr lang="en-US" sz="2600" cap="small" dirty="0">
                <a:solidFill>
                  <a:srgbClr val="00B050"/>
                </a:solidFill>
              </a:rPr>
              <a:t>Past</a:t>
            </a:r>
            <a:r>
              <a:rPr lang="en-US" sz="2600" dirty="0"/>
              <a:t>, in turn, is dispreferred for this purpose. </a:t>
            </a:r>
          </a:p>
          <a:p>
            <a:pPr algn="just"/>
            <a:r>
              <a:rPr lang="en-US" sz="2600" dirty="0"/>
              <a:t>Spanish: </a:t>
            </a:r>
            <a:r>
              <a:rPr lang="en-US" sz="2600" cap="small" dirty="0">
                <a:solidFill>
                  <a:srgbClr val="0070C0"/>
                </a:solidFill>
              </a:rPr>
              <a:t>Perfect</a:t>
            </a:r>
            <a:r>
              <a:rPr lang="en-US" sz="2600" dirty="0"/>
              <a:t> is accepted when the </a:t>
            </a:r>
            <a:r>
              <a:rPr lang="en-US" sz="2600" b="1" dirty="0"/>
              <a:t>event is clearly linked to the day of utterance</a:t>
            </a:r>
            <a:r>
              <a:rPr lang="en-US" sz="2600" dirty="0"/>
              <a:t>, but there is no preference for this marker (contra </a:t>
            </a:r>
            <a:r>
              <a:rPr lang="en-US" sz="2600" dirty="0" err="1"/>
              <a:t>Schwenter</a:t>
            </a:r>
            <a:r>
              <a:rPr lang="en-US" sz="2600" dirty="0"/>
              <a:t> 1994 et seq), since the </a:t>
            </a:r>
            <a:r>
              <a:rPr lang="en-US" sz="2600" cap="small" dirty="0">
                <a:solidFill>
                  <a:srgbClr val="00B050"/>
                </a:solidFill>
              </a:rPr>
              <a:t>Past </a:t>
            </a:r>
            <a:r>
              <a:rPr lang="en-US" sz="2600" dirty="0"/>
              <a:t>can also be used.</a:t>
            </a:r>
          </a:p>
          <a:p>
            <a:pPr algn="just"/>
            <a:r>
              <a:rPr lang="en-US" sz="2600" dirty="0"/>
              <a:t>English: </a:t>
            </a:r>
            <a:r>
              <a:rPr lang="en-US" sz="2600" cap="small" dirty="0">
                <a:solidFill>
                  <a:srgbClr val="00B050"/>
                </a:solidFill>
              </a:rPr>
              <a:t>Past </a:t>
            </a:r>
            <a:r>
              <a:rPr lang="en-US" sz="2600" dirty="0"/>
              <a:t>is preferred across conditions over the </a:t>
            </a:r>
            <a:r>
              <a:rPr lang="en-US" sz="2600" cap="small" dirty="0">
                <a:solidFill>
                  <a:srgbClr val="0070C0"/>
                </a:solidFill>
              </a:rPr>
              <a:t>Perfect</a:t>
            </a:r>
            <a:r>
              <a:rPr lang="en-US" sz="2600" dirty="0"/>
              <a:t> but this marker is more accepted with deictic hodiernal adverbials, especially when the adverb is </a:t>
            </a:r>
            <a:r>
              <a:rPr lang="en-US" sz="2600" b="1" dirty="0"/>
              <a:t>included in the day (S) </a:t>
            </a:r>
            <a:r>
              <a:rPr lang="en-US" sz="2600" dirty="0"/>
              <a:t>(e.g., </a:t>
            </a:r>
            <a:r>
              <a:rPr lang="en-US" sz="2600" i="1" dirty="0"/>
              <a:t>this morning</a:t>
            </a:r>
            <a:r>
              <a:rPr lang="en-US" sz="2600" dirty="0"/>
              <a:t>). </a:t>
            </a:r>
          </a:p>
        </p:txBody>
      </p:sp>
    </p:spTree>
    <p:extLst>
      <p:ext uri="{BB962C8B-B14F-4D97-AF65-F5344CB8AC3E}">
        <p14:creationId xmlns:p14="http://schemas.microsoft.com/office/powerpoint/2010/main" val="2317194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06A50-BFBB-5349-81C5-4BE10451682E}"/>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D48989A5-038A-8C45-97AE-13C1ADC9A567}"/>
              </a:ext>
            </a:extLst>
          </p:cNvPr>
          <p:cNvSpPr>
            <a:spLocks noGrp="1"/>
          </p:cNvSpPr>
          <p:nvPr>
            <p:ph idx="1"/>
          </p:nvPr>
        </p:nvSpPr>
        <p:spPr>
          <a:xfrm>
            <a:off x="1371600" y="1714500"/>
            <a:ext cx="9601200" cy="4152900"/>
          </a:xfrm>
        </p:spPr>
        <p:txBody>
          <a:bodyPr>
            <a:noAutofit/>
          </a:bodyPr>
          <a:lstStyle/>
          <a:p>
            <a:pPr algn="just"/>
            <a:r>
              <a:rPr lang="en-US" sz="2600" dirty="0"/>
              <a:t>Both hodiernality and deixis (and considerations about ‘proper’ hodiernality vs. ‘extended’ hodiernality) will have to be included in a crosslinguistic semantic analysis of the </a:t>
            </a:r>
            <a:r>
              <a:rPr lang="en-US" sz="2600" cap="small" dirty="0"/>
              <a:t>Perfect</a:t>
            </a:r>
            <a:r>
              <a:rPr lang="en-US" sz="2600" dirty="0"/>
              <a:t>…</a:t>
            </a:r>
          </a:p>
          <a:p>
            <a:pPr algn="just"/>
            <a:endParaRPr lang="en-US" sz="2600" dirty="0"/>
          </a:p>
          <a:p>
            <a:pPr algn="just"/>
            <a:r>
              <a:rPr lang="en-US" sz="2600" dirty="0"/>
              <a:t>We are working on it!</a:t>
            </a:r>
          </a:p>
        </p:txBody>
      </p:sp>
    </p:spTree>
    <p:extLst>
      <p:ext uri="{BB962C8B-B14F-4D97-AF65-F5344CB8AC3E}">
        <p14:creationId xmlns:p14="http://schemas.microsoft.com/office/powerpoint/2010/main" val="1905398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E081D3-0D44-2E43-90F0-ADA748D3F885}"/>
              </a:ext>
            </a:extLst>
          </p:cNvPr>
          <p:cNvSpPr>
            <a:spLocks noGrp="1"/>
          </p:cNvSpPr>
          <p:nvPr>
            <p:ph type="ctrTitle"/>
          </p:nvPr>
        </p:nvSpPr>
        <p:spPr>
          <a:xfrm>
            <a:off x="1915127" y="2401171"/>
            <a:ext cx="8361229" cy="2098226"/>
          </a:xfrm>
        </p:spPr>
        <p:txBody>
          <a:bodyPr/>
          <a:lstStyle/>
          <a:p>
            <a:r>
              <a:rPr lang="en-US" sz="6600" dirty="0"/>
              <a:t>general conclusions</a:t>
            </a:r>
          </a:p>
        </p:txBody>
      </p:sp>
    </p:spTree>
    <p:extLst>
      <p:ext uri="{BB962C8B-B14F-4D97-AF65-F5344CB8AC3E}">
        <p14:creationId xmlns:p14="http://schemas.microsoft.com/office/powerpoint/2010/main" val="24326718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F11D1-FAD7-844A-998B-0CE1F9DDC82E}"/>
              </a:ext>
            </a:extLst>
          </p:cNvPr>
          <p:cNvSpPr>
            <a:spLocks noGrp="1"/>
          </p:cNvSpPr>
          <p:nvPr>
            <p:ph type="title"/>
          </p:nvPr>
        </p:nvSpPr>
        <p:spPr/>
        <p:txBody>
          <a:bodyPr/>
          <a:lstStyle/>
          <a:p>
            <a:r>
              <a:rPr lang="en-US" dirty="0"/>
              <a:t>Take-home message</a:t>
            </a:r>
          </a:p>
        </p:txBody>
      </p:sp>
      <p:sp>
        <p:nvSpPr>
          <p:cNvPr id="3" name="Content Placeholder 2">
            <a:extLst>
              <a:ext uri="{FF2B5EF4-FFF2-40B4-BE49-F238E27FC236}">
                <a16:creationId xmlns:a16="http://schemas.microsoft.com/office/drawing/2014/main" id="{75524071-B969-C44B-8383-7D9C67B9E8BD}"/>
              </a:ext>
            </a:extLst>
          </p:cNvPr>
          <p:cNvSpPr>
            <a:spLocks noGrp="1"/>
          </p:cNvSpPr>
          <p:nvPr>
            <p:ph idx="1"/>
          </p:nvPr>
        </p:nvSpPr>
        <p:spPr/>
        <p:txBody>
          <a:bodyPr>
            <a:normAutofit fontScale="92500" lnSpcReduction="20000"/>
          </a:bodyPr>
          <a:lstStyle/>
          <a:p>
            <a:pPr algn="just"/>
            <a:r>
              <a:rPr lang="en-US" sz="2400" b="1" dirty="0"/>
              <a:t>Translation Mining </a:t>
            </a:r>
            <a:r>
              <a:rPr lang="en-US" sz="2400" dirty="0"/>
              <a:t>is a new, data-driven methodology that is able to pick up nuanced constraints at play in crosslinguistic variation. </a:t>
            </a:r>
          </a:p>
          <a:p>
            <a:pPr algn="just"/>
            <a:r>
              <a:rPr lang="en-US" sz="2400" b="1" dirty="0"/>
              <a:t>Experimental work </a:t>
            </a:r>
            <a:r>
              <a:rPr lang="en-US" sz="2400" dirty="0"/>
              <a:t>is also necessary to check the reliability of parallel-corpora generalizations, but also to refine them.</a:t>
            </a:r>
          </a:p>
          <a:p>
            <a:pPr algn="just"/>
            <a:r>
              <a:rPr lang="en-US" sz="2400" dirty="0"/>
              <a:t>The constraints at play in selecting each Perfect/Past form are diverse across different languages. </a:t>
            </a:r>
          </a:p>
          <a:p>
            <a:pPr algn="just"/>
            <a:r>
              <a:rPr lang="en-US" sz="2400" b="1" dirty="0"/>
              <a:t>Addressing crosslinguistic variation from a variety of data sources is crucial for advancing semantic generalizations about tense-aspect categories.</a:t>
            </a:r>
          </a:p>
          <a:p>
            <a:endParaRPr lang="en-US" sz="2400" dirty="0"/>
          </a:p>
          <a:p>
            <a:pPr marL="0" indent="0" algn="r">
              <a:buNone/>
            </a:pPr>
            <a:r>
              <a:rPr lang="nl-NL" b="1" dirty="0">
                <a:solidFill>
                  <a:schemeClr val="tx1"/>
                </a:solidFill>
              </a:rPr>
              <a:t>Time in Translation project:</a:t>
            </a:r>
            <a:r>
              <a:rPr lang="nl-NL" b="1" i="1" dirty="0">
                <a:solidFill>
                  <a:srgbClr val="77A2BB"/>
                </a:solidFill>
              </a:rPr>
              <a:t> </a:t>
            </a:r>
            <a:r>
              <a:rPr lang="nl-NL" b="1" i="1" dirty="0">
                <a:solidFill>
                  <a:schemeClr val="tx1"/>
                </a:solidFill>
                <a:hlinkClick r:id="rId3">
                  <a:extLst>
                    <a:ext uri="{A12FA001-AC4F-418D-AE19-62706E023703}">
                      <ahyp:hlinkClr xmlns:ahyp="http://schemas.microsoft.com/office/drawing/2018/hyperlinkcolor" val="tx"/>
                    </a:ext>
                  </a:extLst>
                </a:hlinkClick>
              </a:rPr>
              <a:t>http://time-in-translation.hum.uu.nl/ </a:t>
            </a:r>
            <a:endParaRPr lang="nl-NL" b="1" i="1" dirty="0">
              <a:solidFill>
                <a:schemeClr val="tx1"/>
              </a:solidFill>
            </a:endParaRPr>
          </a:p>
          <a:p>
            <a:endParaRPr lang="en-US" dirty="0">
              <a:solidFill>
                <a:schemeClr val="tx1"/>
              </a:solidFill>
            </a:endParaRPr>
          </a:p>
          <a:p>
            <a:endParaRPr lang="en-US" dirty="0"/>
          </a:p>
        </p:txBody>
      </p:sp>
    </p:spTree>
    <p:extLst>
      <p:ext uri="{BB962C8B-B14F-4D97-AF65-F5344CB8AC3E}">
        <p14:creationId xmlns:p14="http://schemas.microsoft.com/office/powerpoint/2010/main" val="10560298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F11D1-FAD7-844A-998B-0CE1F9DDC82E}"/>
              </a:ext>
            </a:extLst>
          </p:cNvPr>
          <p:cNvSpPr>
            <a:spLocks noGrp="1"/>
          </p:cNvSpPr>
          <p:nvPr>
            <p:ph type="title"/>
          </p:nvPr>
        </p:nvSpPr>
        <p:spPr/>
        <p:txBody>
          <a:bodyPr/>
          <a:lstStyle/>
          <a:p>
            <a:r>
              <a:rPr lang="en-US" dirty="0"/>
              <a:t>Selected references</a:t>
            </a:r>
          </a:p>
        </p:txBody>
      </p:sp>
      <p:sp>
        <p:nvSpPr>
          <p:cNvPr id="3" name="Content Placeholder 2">
            <a:extLst>
              <a:ext uri="{FF2B5EF4-FFF2-40B4-BE49-F238E27FC236}">
                <a16:creationId xmlns:a16="http://schemas.microsoft.com/office/drawing/2014/main" id="{75524071-B969-C44B-8383-7D9C67B9E8BD}"/>
              </a:ext>
            </a:extLst>
          </p:cNvPr>
          <p:cNvSpPr>
            <a:spLocks noGrp="1"/>
          </p:cNvSpPr>
          <p:nvPr>
            <p:ph idx="1"/>
          </p:nvPr>
        </p:nvSpPr>
        <p:spPr>
          <a:xfrm>
            <a:off x="1371600" y="1719532"/>
            <a:ext cx="9601200" cy="4452668"/>
          </a:xfrm>
        </p:spPr>
        <p:txBody>
          <a:bodyPr>
            <a:normAutofit fontScale="70000" lnSpcReduction="20000"/>
          </a:bodyPr>
          <a:lstStyle/>
          <a:p>
            <a:pPr marL="0" indent="0" algn="just">
              <a:buNone/>
            </a:pPr>
            <a:r>
              <a:rPr lang="en-US" dirty="0"/>
              <a:t>Condoravdi, C. y Deo, A. 2015. Aspect Shifts in Indo-Aryan and Trajectories of Semantic Change. </a:t>
            </a:r>
            <a:r>
              <a:rPr lang="en-US" dirty="0" err="1"/>
              <a:t>En</a:t>
            </a:r>
            <a:r>
              <a:rPr lang="en-US" dirty="0"/>
              <a:t> C. </a:t>
            </a:r>
            <a:r>
              <a:rPr lang="en-US" dirty="0" err="1"/>
              <a:t>Gianollo</a:t>
            </a:r>
            <a:r>
              <a:rPr lang="en-US" dirty="0"/>
              <a:t>, A. </a:t>
            </a:r>
            <a:r>
              <a:rPr lang="en-US" dirty="0" err="1"/>
              <a:t>Jäger</a:t>
            </a:r>
            <a:r>
              <a:rPr lang="en-US" dirty="0"/>
              <a:t> y D. </a:t>
            </a:r>
            <a:r>
              <a:rPr lang="en-US" dirty="0" err="1"/>
              <a:t>Penka</a:t>
            </a:r>
            <a:r>
              <a:rPr lang="en-US" dirty="0"/>
              <a:t> (Eds.), Language Change at the Syntax-Semantics Interface (pp. 261-292). Nueva York: De Gruyter Mouton.</a:t>
            </a:r>
          </a:p>
          <a:p>
            <a:pPr marL="0" indent="0" algn="just">
              <a:buNone/>
            </a:pPr>
            <a:r>
              <a:rPr lang="en-US" dirty="0" err="1"/>
              <a:t>Iatridou</a:t>
            </a:r>
            <a:r>
              <a:rPr lang="en-US" dirty="0"/>
              <a:t>, S., </a:t>
            </a:r>
            <a:r>
              <a:rPr lang="en-US" dirty="0" err="1"/>
              <a:t>Anagnostopoulou</a:t>
            </a:r>
            <a:r>
              <a:rPr lang="en-US" dirty="0"/>
              <a:t>. E., y </a:t>
            </a:r>
            <a:r>
              <a:rPr lang="en-US" dirty="0" err="1"/>
              <a:t>Izvorski</a:t>
            </a:r>
            <a:r>
              <a:rPr lang="en-US" dirty="0"/>
              <a:t>, R. 2003. Observations about the Form and Meaning of the Perfect. </a:t>
            </a:r>
            <a:r>
              <a:rPr lang="en-US" dirty="0" err="1"/>
              <a:t>En</a:t>
            </a:r>
            <a:r>
              <a:rPr lang="en-US" dirty="0"/>
              <a:t> A. </a:t>
            </a:r>
            <a:r>
              <a:rPr lang="en-US" dirty="0" err="1"/>
              <a:t>Alexiadou</a:t>
            </a:r>
            <a:r>
              <a:rPr lang="en-US" dirty="0"/>
              <a:t>, M. </a:t>
            </a:r>
            <a:r>
              <a:rPr lang="en-US" dirty="0" err="1"/>
              <a:t>Rathert</a:t>
            </a:r>
            <a:r>
              <a:rPr lang="en-US" dirty="0"/>
              <a:t> y A. von </a:t>
            </a:r>
            <a:r>
              <a:rPr lang="en-US" dirty="0" err="1"/>
              <a:t>Stechow</a:t>
            </a:r>
            <a:r>
              <a:rPr lang="en-US" dirty="0"/>
              <a:t> (Eds.), Perfect Explorations (pp. 153-202). Nueva York: De Gruyter Mouton.</a:t>
            </a:r>
          </a:p>
          <a:p>
            <a:pPr marL="0" indent="0" algn="just">
              <a:buNone/>
            </a:pPr>
            <a:r>
              <a:rPr lang="en-US" dirty="0"/>
              <a:t>Klein, W. 1992. The Present Perfect puzzle, </a:t>
            </a:r>
            <a:r>
              <a:rPr lang="en-US" i="1" dirty="0"/>
              <a:t>Language </a:t>
            </a:r>
            <a:r>
              <a:rPr lang="en-US" dirty="0"/>
              <a:t>68, 525-552. </a:t>
            </a:r>
          </a:p>
          <a:p>
            <a:pPr marL="0" indent="0" algn="just">
              <a:buNone/>
            </a:pPr>
            <a:r>
              <a:rPr lang="nl-NL" dirty="0"/>
              <a:t>Le Bruyn, B.; M. van der Klis &amp; H. de Swart. </a:t>
            </a:r>
            <a:r>
              <a:rPr lang="en-US" dirty="0"/>
              <a:t>2019. The Perfect in dialogue. </a:t>
            </a:r>
            <a:r>
              <a:rPr lang="en-US" i="1" dirty="0"/>
              <a:t>Linguistics in the Netherlands </a:t>
            </a:r>
            <a:r>
              <a:rPr lang="en-US" dirty="0"/>
              <a:t>36(1), 162-175.</a:t>
            </a:r>
          </a:p>
          <a:p>
            <a:pPr marL="0" indent="0" algn="just">
              <a:buNone/>
            </a:pPr>
            <a:r>
              <a:rPr lang="en-US" dirty="0"/>
              <a:t>Löbner, S. 2002. Is the German </a:t>
            </a:r>
            <a:r>
              <a:rPr lang="en-US" dirty="0" err="1"/>
              <a:t>Perfekt</a:t>
            </a:r>
            <a:r>
              <a:rPr lang="en-US" dirty="0"/>
              <a:t> a Perfect Perfect? </a:t>
            </a:r>
            <a:r>
              <a:rPr lang="de-DE" dirty="0"/>
              <a:t>In I. Kaufmann &amp; B. Stiebels (</a:t>
            </a:r>
            <a:r>
              <a:rPr lang="de-DE" dirty="0" err="1"/>
              <a:t>eds</a:t>
            </a:r>
            <a:r>
              <a:rPr lang="de-DE" dirty="0"/>
              <a:t>.), </a:t>
            </a:r>
            <a:r>
              <a:rPr lang="de-DE" i="1" dirty="0"/>
              <a:t>More </a:t>
            </a:r>
            <a:r>
              <a:rPr lang="de-DE" i="1" dirty="0" err="1"/>
              <a:t>than</a:t>
            </a:r>
            <a:r>
              <a:rPr lang="de-DE" i="1" dirty="0"/>
              <a:t> Words: A Festschrift </a:t>
            </a:r>
            <a:r>
              <a:rPr lang="de-DE" i="1" dirty="0" err="1"/>
              <a:t>for</a:t>
            </a:r>
            <a:r>
              <a:rPr lang="de-DE" i="1" dirty="0"/>
              <a:t> Dieter Wunderlich</a:t>
            </a:r>
            <a:r>
              <a:rPr lang="de-DE" dirty="0"/>
              <a:t>, 369–391. Berlin: Akademie Verlag. </a:t>
            </a:r>
          </a:p>
          <a:p>
            <a:pPr marL="0" indent="0" algn="just">
              <a:buNone/>
            </a:pPr>
            <a:r>
              <a:rPr lang="en-US" dirty="0"/>
              <a:t>Michaelis, L. 1994. The ambiguity of the English Present Perfect, </a:t>
            </a:r>
            <a:r>
              <a:rPr lang="en-US" i="1" dirty="0"/>
              <a:t>J. of Linguistics </a:t>
            </a:r>
            <a:r>
              <a:rPr lang="en-US" dirty="0"/>
              <a:t>30, 111-157. </a:t>
            </a:r>
            <a:endParaRPr lang="de-DE" dirty="0"/>
          </a:p>
          <a:p>
            <a:pPr marL="0" indent="0" algn="just">
              <a:buNone/>
            </a:pPr>
            <a:r>
              <a:rPr lang="en-US" dirty="0"/>
              <a:t>Portner, P. 2003. The (temporal) semantics and (modal) pragmatics of the perfect. </a:t>
            </a:r>
            <a:r>
              <a:rPr lang="en-US" i="1" dirty="0"/>
              <a:t>Linguistics and Philosophy</a:t>
            </a:r>
            <a:r>
              <a:rPr lang="en-US" dirty="0"/>
              <a:t>, 26, 459–510. </a:t>
            </a:r>
          </a:p>
          <a:p>
            <a:pPr marL="0" indent="0" algn="just">
              <a:buNone/>
            </a:pPr>
            <a:r>
              <a:rPr lang="de-DE" dirty="0"/>
              <a:t>Schaden, G. 2009. </a:t>
            </a:r>
            <a:r>
              <a:rPr lang="de-DE" dirty="0" err="1"/>
              <a:t>Present</a:t>
            </a:r>
            <a:r>
              <a:rPr lang="de-DE" dirty="0"/>
              <a:t> </a:t>
            </a:r>
            <a:r>
              <a:rPr lang="de-DE" dirty="0" err="1"/>
              <a:t>Perfects</a:t>
            </a:r>
            <a:r>
              <a:rPr lang="de-DE" dirty="0"/>
              <a:t> </a:t>
            </a:r>
            <a:r>
              <a:rPr lang="de-DE" dirty="0" err="1"/>
              <a:t>compete</a:t>
            </a:r>
            <a:r>
              <a:rPr lang="de-DE" dirty="0"/>
              <a:t>. </a:t>
            </a:r>
            <a:r>
              <a:rPr lang="de-DE" i="1" dirty="0" err="1"/>
              <a:t>Linguistics</a:t>
            </a:r>
            <a:r>
              <a:rPr lang="de-DE" i="1" dirty="0"/>
              <a:t> </a:t>
            </a:r>
            <a:r>
              <a:rPr lang="de-DE" i="1" dirty="0" err="1"/>
              <a:t>and</a:t>
            </a:r>
            <a:r>
              <a:rPr lang="de-DE" i="1" dirty="0"/>
              <a:t> </a:t>
            </a:r>
            <a:r>
              <a:rPr lang="de-DE" i="1" dirty="0" err="1"/>
              <a:t>Philosophy</a:t>
            </a:r>
            <a:r>
              <a:rPr lang="de-DE" dirty="0"/>
              <a:t> 32(2), 115-141.</a:t>
            </a:r>
            <a:endParaRPr lang="en-US" dirty="0"/>
          </a:p>
          <a:p>
            <a:pPr marL="0" indent="0" algn="just">
              <a:buNone/>
            </a:pPr>
            <a:r>
              <a:rPr lang="en-US" dirty="0"/>
              <a:t>Schwenter, S. 1994. The grammaticalization of an anterior in progress: evidence from a peninsular Spanish dialect. </a:t>
            </a:r>
            <a:r>
              <a:rPr lang="en-US" i="1" dirty="0"/>
              <a:t>Studies in Language</a:t>
            </a:r>
            <a:r>
              <a:rPr lang="en-US" dirty="0"/>
              <a:t> 18: 71–111.</a:t>
            </a:r>
          </a:p>
          <a:p>
            <a:pPr marL="0" indent="0" algn="just">
              <a:buNone/>
            </a:pPr>
            <a:r>
              <a:rPr lang="en-US" dirty="0"/>
              <a:t>de Swart, H. 2007. A cross-linguistic discourse analysis of the perfect. </a:t>
            </a:r>
            <a:r>
              <a:rPr lang="en-US" i="1" dirty="0"/>
              <a:t>Journal of Pragmatics 39</a:t>
            </a:r>
            <a:r>
              <a:rPr lang="en-US" dirty="0"/>
              <a:t>, 2273-2307. </a:t>
            </a:r>
          </a:p>
        </p:txBody>
      </p:sp>
    </p:spTree>
    <p:extLst>
      <p:ext uri="{BB962C8B-B14F-4D97-AF65-F5344CB8AC3E}">
        <p14:creationId xmlns:p14="http://schemas.microsoft.com/office/powerpoint/2010/main" val="27257234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7B390-8376-1941-ADDC-1F96FEBF5E1B}"/>
              </a:ext>
            </a:extLst>
          </p:cNvPr>
          <p:cNvSpPr txBox="1"/>
          <p:nvPr/>
        </p:nvSpPr>
        <p:spPr>
          <a:xfrm>
            <a:off x="2171700" y="1170206"/>
            <a:ext cx="8360228" cy="4985980"/>
          </a:xfrm>
          <a:prstGeom prst="rect">
            <a:avLst/>
          </a:prstGeom>
          <a:noFill/>
        </p:spPr>
        <p:txBody>
          <a:bodyPr wrap="square" rtlCol="0">
            <a:spAutoFit/>
          </a:bodyPr>
          <a:lstStyle/>
          <a:p>
            <a:pPr algn="ctr"/>
            <a:r>
              <a:rPr lang="en-US" sz="4400" dirty="0"/>
              <a:t>Merci de </a:t>
            </a:r>
            <a:r>
              <a:rPr lang="en-US" sz="4400" dirty="0" err="1"/>
              <a:t>votre</a:t>
            </a:r>
            <a:r>
              <a:rPr lang="en-US" sz="4400" dirty="0"/>
              <a:t> attention!</a:t>
            </a:r>
          </a:p>
          <a:p>
            <a:pPr algn="ctr"/>
            <a:r>
              <a:rPr lang="en-US" sz="4400" dirty="0"/>
              <a:t>Danke </a:t>
            </a:r>
            <a:r>
              <a:rPr lang="en-US" sz="4400" dirty="0" err="1"/>
              <a:t>für</a:t>
            </a:r>
            <a:r>
              <a:rPr lang="en-US" sz="4400" dirty="0"/>
              <a:t> </a:t>
            </a:r>
            <a:r>
              <a:rPr lang="en-US" sz="4400" dirty="0" err="1"/>
              <a:t>Ihre</a:t>
            </a:r>
            <a:r>
              <a:rPr lang="en-US" sz="4400" dirty="0"/>
              <a:t> </a:t>
            </a:r>
            <a:r>
              <a:rPr lang="en-US" sz="4400" dirty="0" err="1"/>
              <a:t>Aufmerksamkeit</a:t>
            </a:r>
            <a:r>
              <a:rPr lang="en-US" sz="4400" dirty="0"/>
              <a:t>!</a:t>
            </a:r>
          </a:p>
          <a:p>
            <a:pPr algn="ctr"/>
            <a:r>
              <a:rPr lang="en-US" sz="4400" dirty="0" err="1"/>
              <a:t>Bedankt</a:t>
            </a:r>
            <a:r>
              <a:rPr lang="en-US" sz="4400" dirty="0"/>
              <a:t> </a:t>
            </a:r>
            <a:r>
              <a:rPr lang="en-US" sz="4400" dirty="0" err="1"/>
              <a:t>voor</a:t>
            </a:r>
            <a:r>
              <a:rPr lang="en-US" sz="4400" dirty="0"/>
              <a:t> </a:t>
            </a:r>
            <a:r>
              <a:rPr lang="en-US" sz="4400" dirty="0" err="1"/>
              <a:t>jullie</a:t>
            </a:r>
            <a:r>
              <a:rPr lang="en-US" sz="4400" dirty="0"/>
              <a:t> </a:t>
            </a:r>
            <a:r>
              <a:rPr lang="en-US" sz="4400" dirty="0" err="1"/>
              <a:t>aandacht</a:t>
            </a:r>
            <a:r>
              <a:rPr lang="en-US" sz="4400" dirty="0"/>
              <a:t>!</a:t>
            </a:r>
          </a:p>
          <a:p>
            <a:pPr algn="ctr"/>
            <a:r>
              <a:rPr lang="en-US" sz="4400" dirty="0"/>
              <a:t>Gracias por </a:t>
            </a:r>
            <a:r>
              <a:rPr lang="en-US" sz="4400" dirty="0" err="1"/>
              <a:t>su</a:t>
            </a:r>
            <a:r>
              <a:rPr lang="en-US" sz="4400" dirty="0"/>
              <a:t> </a:t>
            </a:r>
            <a:r>
              <a:rPr lang="en-US" sz="4400" dirty="0" err="1"/>
              <a:t>atención</a:t>
            </a:r>
            <a:r>
              <a:rPr lang="en-US" sz="4400" dirty="0"/>
              <a:t>! </a:t>
            </a:r>
          </a:p>
          <a:p>
            <a:pPr algn="ctr"/>
            <a:r>
              <a:rPr lang="en-US" sz="4400" dirty="0"/>
              <a:t>Thank you for your attention!</a:t>
            </a:r>
          </a:p>
          <a:p>
            <a:endParaRPr lang="en-US" sz="3200" dirty="0"/>
          </a:p>
          <a:p>
            <a:endParaRPr lang="en-US" sz="6600" dirty="0"/>
          </a:p>
        </p:txBody>
      </p:sp>
      <p:sp>
        <p:nvSpPr>
          <p:cNvPr id="3" name="TextBox 2">
            <a:extLst>
              <a:ext uri="{FF2B5EF4-FFF2-40B4-BE49-F238E27FC236}">
                <a16:creationId xmlns:a16="http://schemas.microsoft.com/office/drawing/2014/main" id="{67019767-D4AF-DF4C-A23B-30CCB1ED0F26}"/>
              </a:ext>
            </a:extLst>
          </p:cNvPr>
          <p:cNvSpPr txBox="1"/>
          <p:nvPr/>
        </p:nvSpPr>
        <p:spPr>
          <a:xfrm>
            <a:off x="3522827" y="6156186"/>
            <a:ext cx="5146345" cy="369332"/>
          </a:xfrm>
          <a:prstGeom prst="rect">
            <a:avLst/>
          </a:prstGeom>
          <a:noFill/>
        </p:spPr>
        <p:txBody>
          <a:bodyPr wrap="none" rtlCol="0">
            <a:spAutoFit/>
          </a:bodyPr>
          <a:lstStyle/>
          <a:p>
            <a:r>
              <a:rPr lang="en-US" dirty="0"/>
              <a:t>Research funded by </a:t>
            </a:r>
            <a:r>
              <a:rPr lang="en-US" dirty="0">
                <a:hlinkClick r:id="rId3"/>
              </a:rPr>
              <a:t>NWO</a:t>
            </a:r>
            <a:r>
              <a:rPr lang="en-US" dirty="0"/>
              <a:t> under grant 360-80-070.</a:t>
            </a:r>
          </a:p>
        </p:txBody>
      </p:sp>
    </p:spTree>
    <p:extLst>
      <p:ext uri="{BB962C8B-B14F-4D97-AF65-F5344CB8AC3E}">
        <p14:creationId xmlns:p14="http://schemas.microsoft.com/office/powerpoint/2010/main" val="2202388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050D2-2F82-8941-B457-CCCD3555B3F5}"/>
              </a:ext>
            </a:extLst>
          </p:cNvPr>
          <p:cNvSpPr>
            <a:spLocks noGrp="1"/>
          </p:cNvSpPr>
          <p:nvPr>
            <p:ph type="title"/>
          </p:nvPr>
        </p:nvSpPr>
        <p:spPr/>
        <p:txBody>
          <a:bodyPr>
            <a:normAutofit/>
          </a:bodyPr>
          <a:lstStyle/>
          <a:p>
            <a:r>
              <a:rPr lang="en-US" sz="4000" dirty="0"/>
              <a:t>Introduction</a:t>
            </a:r>
            <a:br>
              <a:rPr lang="en-US" sz="4000" dirty="0"/>
            </a:br>
            <a:r>
              <a:rPr lang="en-US" sz="4000" dirty="0"/>
              <a:t>Lack of crosslinguistic coverage</a:t>
            </a:r>
          </a:p>
        </p:txBody>
      </p:sp>
      <p:sp>
        <p:nvSpPr>
          <p:cNvPr id="3" name="Content Placeholder 2">
            <a:extLst>
              <a:ext uri="{FF2B5EF4-FFF2-40B4-BE49-F238E27FC236}">
                <a16:creationId xmlns:a16="http://schemas.microsoft.com/office/drawing/2014/main" id="{563D7AC0-2FF6-B94B-9A36-261A6E8A0985}"/>
              </a:ext>
            </a:extLst>
          </p:cNvPr>
          <p:cNvSpPr>
            <a:spLocks noGrp="1"/>
          </p:cNvSpPr>
          <p:nvPr>
            <p:ph idx="1"/>
          </p:nvPr>
        </p:nvSpPr>
        <p:spPr>
          <a:xfrm>
            <a:off x="1371600" y="2053390"/>
            <a:ext cx="9601200" cy="4247147"/>
          </a:xfrm>
        </p:spPr>
        <p:txBody>
          <a:bodyPr>
            <a:normAutofit lnSpcReduction="10000"/>
          </a:bodyPr>
          <a:lstStyle/>
          <a:p>
            <a:pPr algn="just"/>
            <a:r>
              <a:rPr lang="en-US" dirty="0">
                <a:solidFill>
                  <a:srgbClr val="191B0E"/>
                </a:solidFill>
              </a:rPr>
              <a:t>However, most research has been done in English (e.g., McCawley 1981, Michaelis 1994, </a:t>
            </a:r>
            <a:r>
              <a:rPr lang="en-US" dirty="0" err="1">
                <a:solidFill>
                  <a:srgbClr val="191B0E"/>
                </a:solidFill>
              </a:rPr>
              <a:t>Portner</a:t>
            </a:r>
            <a:r>
              <a:rPr lang="en-US" dirty="0">
                <a:solidFill>
                  <a:srgbClr val="191B0E"/>
                </a:solidFill>
              </a:rPr>
              <a:t> 2003, </a:t>
            </a:r>
            <a:r>
              <a:rPr lang="en-US" dirty="0" err="1"/>
              <a:t>Nishyama</a:t>
            </a:r>
            <a:r>
              <a:rPr lang="en-US" dirty="0"/>
              <a:t> &amp; Koenig (2010), where these descriptions (and partially those analyses) work.</a:t>
            </a:r>
          </a:p>
          <a:p>
            <a:pPr algn="just"/>
            <a:r>
              <a:rPr lang="en-US" dirty="0">
                <a:solidFill>
                  <a:srgbClr val="191B0E"/>
                </a:solidFill>
              </a:rPr>
              <a:t>However, different languages allow their corresponding Perfect (and Past) marker to express these readings to different extents. </a:t>
            </a:r>
          </a:p>
          <a:p>
            <a:pPr lvl="1" algn="just"/>
            <a:r>
              <a:rPr lang="en-US" dirty="0">
                <a:solidFill>
                  <a:srgbClr val="191B0E"/>
                </a:solidFill>
              </a:rPr>
              <a:t>Marie a pris / (#</a:t>
            </a:r>
            <a:r>
              <a:rPr lang="en-US" dirty="0" err="1">
                <a:solidFill>
                  <a:srgbClr val="191B0E"/>
                </a:solidFill>
              </a:rPr>
              <a:t>prit</a:t>
            </a:r>
            <a:r>
              <a:rPr lang="en-US" dirty="0">
                <a:solidFill>
                  <a:srgbClr val="191B0E"/>
                </a:solidFill>
              </a:rPr>
              <a:t>) le petit-déjeuner dans </a:t>
            </a:r>
            <a:r>
              <a:rPr lang="en-US" dirty="0" err="1">
                <a:solidFill>
                  <a:srgbClr val="191B0E"/>
                </a:solidFill>
              </a:rPr>
              <a:t>ce</a:t>
            </a:r>
            <a:r>
              <a:rPr lang="en-US" dirty="0">
                <a:solidFill>
                  <a:srgbClr val="191B0E"/>
                </a:solidFill>
              </a:rPr>
              <a:t> café</a:t>
            </a:r>
          </a:p>
          <a:p>
            <a:pPr lvl="1" algn="just"/>
            <a:r>
              <a:rPr lang="en-US" dirty="0">
                <a:solidFill>
                  <a:srgbClr val="191B0E"/>
                </a:solidFill>
              </a:rPr>
              <a:t>Maria </a:t>
            </a:r>
            <a:r>
              <a:rPr lang="en-US" dirty="0" err="1">
                <a:solidFill>
                  <a:srgbClr val="191B0E"/>
                </a:solidFill>
              </a:rPr>
              <a:t>heeft</a:t>
            </a:r>
            <a:r>
              <a:rPr lang="en-US" dirty="0">
                <a:solidFill>
                  <a:srgbClr val="191B0E"/>
                </a:solidFill>
              </a:rPr>
              <a:t> (in </a:t>
            </a:r>
            <a:r>
              <a:rPr lang="en-US" dirty="0" err="1">
                <a:solidFill>
                  <a:srgbClr val="191B0E"/>
                </a:solidFill>
              </a:rPr>
              <a:t>dat</a:t>
            </a:r>
            <a:r>
              <a:rPr lang="en-US" dirty="0">
                <a:solidFill>
                  <a:srgbClr val="191B0E"/>
                </a:solidFill>
              </a:rPr>
              <a:t> café) </a:t>
            </a:r>
            <a:r>
              <a:rPr lang="en-US" dirty="0" err="1">
                <a:solidFill>
                  <a:srgbClr val="191B0E"/>
                </a:solidFill>
              </a:rPr>
              <a:t>ontbeten</a:t>
            </a:r>
            <a:r>
              <a:rPr lang="en-US" dirty="0">
                <a:solidFill>
                  <a:srgbClr val="191B0E"/>
                </a:solidFill>
              </a:rPr>
              <a:t> / (</a:t>
            </a:r>
            <a:r>
              <a:rPr lang="en-US" dirty="0" err="1">
                <a:solidFill>
                  <a:srgbClr val="191B0E"/>
                </a:solidFill>
              </a:rPr>
              <a:t>ontbeet</a:t>
            </a:r>
            <a:r>
              <a:rPr lang="en-US" dirty="0">
                <a:solidFill>
                  <a:srgbClr val="191B0E"/>
                </a:solidFill>
              </a:rPr>
              <a:t>) in </a:t>
            </a:r>
            <a:r>
              <a:rPr lang="en-US" dirty="0" err="1">
                <a:solidFill>
                  <a:srgbClr val="191B0E"/>
                </a:solidFill>
              </a:rPr>
              <a:t>dat</a:t>
            </a:r>
            <a:r>
              <a:rPr lang="en-US" dirty="0">
                <a:solidFill>
                  <a:srgbClr val="191B0E"/>
                </a:solidFill>
              </a:rPr>
              <a:t> café</a:t>
            </a:r>
          </a:p>
          <a:p>
            <a:pPr lvl="1" algn="just"/>
            <a:r>
              <a:rPr lang="en-US" dirty="0"/>
              <a:t>Maria hat </a:t>
            </a:r>
            <a:r>
              <a:rPr lang="en-US" dirty="0" err="1"/>
              <a:t>gefrühstückt</a:t>
            </a:r>
            <a:r>
              <a:rPr lang="en-US" dirty="0"/>
              <a:t> / (</a:t>
            </a:r>
            <a:r>
              <a:rPr lang="en-US" dirty="0" err="1"/>
              <a:t>frühstückte</a:t>
            </a:r>
            <a:r>
              <a:rPr lang="en-US" dirty="0"/>
              <a:t>) in </a:t>
            </a:r>
            <a:r>
              <a:rPr lang="en-US" dirty="0" err="1"/>
              <a:t>diesem</a:t>
            </a:r>
            <a:r>
              <a:rPr lang="en-US" dirty="0"/>
              <a:t> Café</a:t>
            </a:r>
          </a:p>
          <a:p>
            <a:pPr lvl="1" algn="just"/>
            <a:r>
              <a:rPr lang="en-US" dirty="0"/>
              <a:t>María (ha </a:t>
            </a:r>
            <a:r>
              <a:rPr lang="en-US" dirty="0" err="1"/>
              <a:t>desayunado</a:t>
            </a:r>
            <a:r>
              <a:rPr lang="en-US" dirty="0"/>
              <a:t>) / </a:t>
            </a:r>
            <a:r>
              <a:rPr lang="en-US" dirty="0" err="1"/>
              <a:t>desayunó</a:t>
            </a:r>
            <a:r>
              <a:rPr lang="en-US" dirty="0"/>
              <a:t> </a:t>
            </a:r>
            <a:r>
              <a:rPr lang="en-US" dirty="0" err="1"/>
              <a:t>en</a:t>
            </a:r>
            <a:r>
              <a:rPr lang="en-US" dirty="0"/>
              <a:t> ese café</a:t>
            </a:r>
          </a:p>
          <a:p>
            <a:pPr algn="just"/>
            <a:r>
              <a:rPr lang="en-US" dirty="0">
                <a:solidFill>
                  <a:srgbClr val="191B0E"/>
                </a:solidFill>
              </a:rPr>
              <a:t>There are some </a:t>
            </a:r>
            <a:r>
              <a:rPr lang="en-US" b="1" dirty="0">
                <a:solidFill>
                  <a:srgbClr val="191B0E"/>
                </a:solidFill>
              </a:rPr>
              <a:t>language-specific analysis </a:t>
            </a:r>
            <a:r>
              <a:rPr lang="en-US" dirty="0">
                <a:solidFill>
                  <a:srgbClr val="191B0E"/>
                </a:solidFill>
              </a:rPr>
              <a:t>other than English (</a:t>
            </a:r>
            <a:r>
              <a:rPr lang="en-US" dirty="0" err="1"/>
              <a:t>Bertinetto</a:t>
            </a:r>
            <a:r>
              <a:rPr lang="en-US" dirty="0"/>
              <a:t> 1986, Vet 1992, </a:t>
            </a:r>
            <a:r>
              <a:rPr lang="en-US" dirty="0" err="1"/>
              <a:t>Boogaart</a:t>
            </a:r>
            <a:r>
              <a:rPr lang="en-US" dirty="0"/>
              <a:t> 1999, Löbner 2002, Howe 2006) and also, more recently, some </a:t>
            </a:r>
            <a:r>
              <a:rPr lang="en-US" b="1" dirty="0"/>
              <a:t>awareness of </a:t>
            </a:r>
            <a:r>
              <a:rPr lang="en-US" b="1" dirty="0">
                <a:solidFill>
                  <a:srgbClr val="191B0E"/>
                </a:solidFill>
              </a:rPr>
              <a:t>cross-linguistic variation </a:t>
            </a:r>
            <a:r>
              <a:rPr lang="en-US" dirty="0">
                <a:solidFill>
                  <a:srgbClr val="191B0E"/>
                </a:solidFill>
              </a:rPr>
              <a:t>(e.g., de Swart 2007, Schaden 2009, Dahl &amp; Velupillai 2013).</a:t>
            </a:r>
          </a:p>
          <a:p>
            <a:endParaRPr lang="en-US" dirty="0"/>
          </a:p>
        </p:txBody>
      </p:sp>
    </p:spTree>
    <p:extLst>
      <p:ext uri="{BB962C8B-B14F-4D97-AF65-F5344CB8AC3E}">
        <p14:creationId xmlns:p14="http://schemas.microsoft.com/office/powerpoint/2010/main" val="31069273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FEED8-9061-E94D-8153-7EC5CE250942}"/>
              </a:ext>
            </a:extLst>
          </p:cNvPr>
          <p:cNvSpPr>
            <a:spLocks noGrp="1"/>
          </p:cNvSpPr>
          <p:nvPr>
            <p:ph type="title"/>
          </p:nvPr>
        </p:nvSpPr>
        <p:spPr/>
        <p:txBody>
          <a:bodyPr/>
          <a:lstStyle/>
          <a:p>
            <a:r>
              <a:rPr lang="en-US" dirty="0"/>
              <a:t>Summary</a:t>
            </a:r>
          </a:p>
        </p:txBody>
      </p:sp>
      <p:graphicFrame>
        <p:nvGraphicFramePr>
          <p:cNvPr id="6" name="Content Placeholder 5">
            <a:extLst>
              <a:ext uri="{FF2B5EF4-FFF2-40B4-BE49-F238E27FC236}">
                <a16:creationId xmlns:a16="http://schemas.microsoft.com/office/drawing/2014/main" id="{B48744EC-28BF-6C4D-919F-F2D96EB45405}"/>
              </a:ext>
            </a:extLst>
          </p:cNvPr>
          <p:cNvGraphicFramePr>
            <a:graphicFrameLocks noGrp="1"/>
          </p:cNvGraphicFramePr>
          <p:nvPr>
            <p:ph idx="1"/>
          </p:nvPr>
        </p:nvGraphicFramePr>
        <p:xfrm>
          <a:off x="1371598" y="1727562"/>
          <a:ext cx="10107386" cy="4281354"/>
        </p:xfrm>
        <a:graphic>
          <a:graphicData uri="http://schemas.openxmlformats.org/drawingml/2006/table">
            <a:tbl>
              <a:tblPr firstRow="1" firstCol="1" bandRow="1">
                <a:tableStyleId>{5C22544A-7EE6-4342-B048-85BDC9FD1C3A}</a:tableStyleId>
              </a:tblPr>
              <a:tblGrid>
                <a:gridCol w="3401971">
                  <a:extLst>
                    <a:ext uri="{9D8B030D-6E8A-4147-A177-3AD203B41FA5}">
                      <a16:colId xmlns:a16="http://schemas.microsoft.com/office/drawing/2014/main" val="855368613"/>
                    </a:ext>
                  </a:extLst>
                </a:gridCol>
                <a:gridCol w="1659463">
                  <a:extLst>
                    <a:ext uri="{9D8B030D-6E8A-4147-A177-3AD203B41FA5}">
                      <a16:colId xmlns:a16="http://schemas.microsoft.com/office/drawing/2014/main" val="2434465883"/>
                    </a:ext>
                  </a:extLst>
                </a:gridCol>
                <a:gridCol w="1681984">
                  <a:extLst>
                    <a:ext uri="{9D8B030D-6E8A-4147-A177-3AD203B41FA5}">
                      <a16:colId xmlns:a16="http://schemas.microsoft.com/office/drawing/2014/main" val="3247485198"/>
                    </a:ext>
                  </a:extLst>
                </a:gridCol>
                <a:gridCol w="1681984">
                  <a:extLst>
                    <a:ext uri="{9D8B030D-6E8A-4147-A177-3AD203B41FA5}">
                      <a16:colId xmlns:a16="http://schemas.microsoft.com/office/drawing/2014/main" val="3171260711"/>
                    </a:ext>
                  </a:extLst>
                </a:gridCol>
                <a:gridCol w="1681984">
                  <a:extLst>
                    <a:ext uri="{9D8B030D-6E8A-4147-A177-3AD203B41FA5}">
                      <a16:colId xmlns:a16="http://schemas.microsoft.com/office/drawing/2014/main" val="2799480511"/>
                    </a:ext>
                  </a:extLst>
                </a:gridCol>
              </a:tblGrid>
              <a:tr h="475706">
                <a:tc>
                  <a:txBody>
                    <a:bodyPr/>
                    <a:lstStyle/>
                    <a:p>
                      <a:pPr marL="0" marR="0" algn="ctr">
                        <a:spcBef>
                          <a:spcPts val="0"/>
                        </a:spcBef>
                        <a:spcAft>
                          <a:spcPts val="0"/>
                        </a:spcAft>
                      </a:pPr>
                      <a:r>
                        <a:rPr lang="en-US" sz="1800" dirty="0">
                          <a:effectLst/>
                        </a:rPr>
                        <a:t>Type of adverbial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Marker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English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Spanish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Dutch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5574893"/>
                  </a:ext>
                </a:extLst>
              </a:tr>
              <a:tr h="475706">
                <a:tc rowSpan="2">
                  <a:txBody>
                    <a:bodyPr/>
                    <a:lstStyle/>
                    <a:p>
                      <a:pPr marL="0" marR="0">
                        <a:spcBef>
                          <a:spcPts val="0"/>
                        </a:spcBef>
                        <a:spcAft>
                          <a:spcPts val="0"/>
                        </a:spcAft>
                      </a:pPr>
                      <a:r>
                        <a:rPr lang="en-US" sz="1800">
                          <a:effectLst/>
                        </a:rPr>
                        <a:t>+T, +D (this morning)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cap="small" dirty="0">
                          <a:solidFill>
                            <a:srgbClr val="0070C0"/>
                          </a:solidFill>
                          <a:effectLst/>
                        </a:rPr>
                        <a:t>perfect</a:t>
                      </a:r>
                      <a:endPar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4.03</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4.05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4.28</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72600015"/>
                  </a:ext>
                </a:extLst>
              </a:tr>
              <a:tr h="475706">
                <a:tc vMerge="1">
                  <a:txBody>
                    <a:bodyPr/>
                    <a:lstStyle/>
                    <a:p>
                      <a:endParaRPr lang="en-US"/>
                    </a:p>
                  </a:txBody>
                  <a:tcPr/>
                </a:tc>
                <a:tc>
                  <a:txBody>
                    <a:bodyPr/>
                    <a:lstStyle/>
                    <a:p>
                      <a:pPr marL="0" marR="0">
                        <a:spcBef>
                          <a:spcPts val="0"/>
                        </a:spcBef>
                        <a:spcAft>
                          <a:spcPts val="0"/>
                        </a:spcAft>
                      </a:pPr>
                      <a:r>
                        <a:rPr lang="en-US" sz="1800" cap="small" dirty="0">
                          <a:solidFill>
                            <a:srgbClr val="00B050"/>
                          </a:solidFill>
                          <a:effectLst/>
                        </a:rPr>
                        <a:t>past</a:t>
                      </a:r>
                      <a:endParaRPr lang="en-US"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4.42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4.31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3.37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8748179"/>
                  </a:ext>
                </a:extLst>
              </a:tr>
              <a:tr h="475706">
                <a:tc rowSpan="2">
                  <a:txBody>
                    <a:bodyPr/>
                    <a:lstStyle/>
                    <a:p>
                      <a:pPr marL="0" marR="0">
                        <a:spcBef>
                          <a:spcPts val="0"/>
                        </a:spcBef>
                        <a:spcAft>
                          <a:spcPts val="0"/>
                        </a:spcAft>
                      </a:pPr>
                      <a:r>
                        <a:rPr lang="en-US" sz="1800">
                          <a:effectLst/>
                        </a:rPr>
                        <a:t>+T, -D (at midnight)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cap="small" dirty="0">
                          <a:solidFill>
                            <a:srgbClr val="0070C0"/>
                          </a:solidFill>
                          <a:effectLst/>
                        </a:rPr>
                        <a:t>perfect</a:t>
                      </a:r>
                      <a:endPar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3.34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4.33</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3.78</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72066416"/>
                  </a:ext>
                </a:extLst>
              </a:tr>
              <a:tr h="475706">
                <a:tc vMerge="1">
                  <a:txBody>
                    <a:bodyPr/>
                    <a:lstStyle/>
                    <a:p>
                      <a:endParaRPr lang="en-US"/>
                    </a:p>
                  </a:txBody>
                  <a:tcPr/>
                </a:tc>
                <a:tc>
                  <a:txBody>
                    <a:bodyPr/>
                    <a:lstStyle/>
                    <a:p>
                      <a:pPr marL="0" marR="0">
                        <a:spcBef>
                          <a:spcPts val="0"/>
                        </a:spcBef>
                        <a:spcAft>
                          <a:spcPts val="0"/>
                        </a:spcAft>
                      </a:pPr>
                      <a:r>
                        <a:rPr lang="en-US" sz="1800" cap="small" dirty="0">
                          <a:solidFill>
                            <a:srgbClr val="00B050"/>
                          </a:solidFill>
                          <a:effectLst/>
                        </a:rPr>
                        <a:t>past</a:t>
                      </a:r>
                      <a:endParaRPr lang="en-US"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4.33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4.03</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3.14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9234013"/>
                  </a:ext>
                </a:extLst>
              </a:tr>
              <a:tr h="475706">
                <a:tc rowSpan="2">
                  <a:txBody>
                    <a:bodyPr/>
                    <a:lstStyle/>
                    <a:p>
                      <a:pPr marL="0" marR="0">
                        <a:spcBef>
                          <a:spcPts val="0"/>
                        </a:spcBef>
                        <a:spcAft>
                          <a:spcPts val="0"/>
                        </a:spcAft>
                      </a:pPr>
                      <a:r>
                        <a:rPr lang="en-US" sz="1800">
                          <a:effectLst/>
                        </a:rPr>
                        <a:t>-T, +D (last month)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cap="small" dirty="0">
                          <a:solidFill>
                            <a:srgbClr val="0070C0"/>
                          </a:solidFill>
                          <a:effectLst/>
                        </a:rPr>
                        <a:t>perfect</a:t>
                      </a:r>
                      <a:endPar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3.42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3.14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4.37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5676830"/>
                  </a:ext>
                </a:extLst>
              </a:tr>
              <a:tr h="475706">
                <a:tc vMerge="1">
                  <a:txBody>
                    <a:bodyPr/>
                    <a:lstStyle/>
                    <a:p>
                      <a:endParaRPr lang="en-US"/>
                    </a:p>
                  </a:txBody>
                  <a:tcPr/>
                </a:tc>
                <a:tc>
                  <a:txBody>
                    <a:bodyPr/>
                    <a:lstStyle/>
                    <a:p>
                      <a:pPr marL="0" marR="0">
                        <a:spcBef>
                          <a:spcPts val="0"/>
                        </a:spcBef>
                        <a:spcAft>
                          <a:spcPts val="0"/>
                        </a:spcAft>
                      </a:pPr>
                      <a:r>
                        <a:rPr lang="en-US" sz="1800" cap="small" dirty="0">
                          <a:solidFill>
                            <a:srgbClr val="00B050"/>
                          </a:solidFill>
                          <a:effectLst/>
                        </a:rPr>
                        <a:t>past</a:t>
                      </a:r>
                      <a:endParaRPr lang="en-US"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4.51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4.53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3.58</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75273"/>
                  </a:ext>
                </a:extLst>
              </a:tr>
              <a:tr h="475706">
                <a:tc rowSpan="2">
                  <a:txBody>
                    <a:bodyPr/>
                    <a:lstStyle/>
                    <a:p>
                      <a:pPr marL="0" marR="0">
                        <a:spcBef>
                          <a:spcPts val="0"/>
                        </a:spcBef>
                        <a:spcAft>
                          <a:spcPts val="0"/>
                        </a:spcAft>
                      </a:pPr>
                      <a:r>
                        <a:rPr lang="en-US" sz="1800">
                          <a:effectLst/>
                        </a:rPr>
                        <a:t>-T, -D (in November)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cap="small" dirty="0">
                          <a:solidFill>
                            <a:srgbClr val="0070C0"/>
                          </a:solidFill>
                          <a:effectLst/>
                        </a:rPr>
                        <a:t>perfect</a:t>
                      </a:r>
                      <a:endParaRPr lang="en-US"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3.44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3.21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4.07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6185019"/>
                  </a:ext>
                </a:extLst>
              </a:tr>
              <a:tr h="475706">
                <a:tc vMerge="1">
                  <a:txBody>
                    <a:bodyPr/>
                    <a:lstStyle/>
                    <a:p>
                      <a:endParaRPr lang="en-US"/>
                    </a:p>
                  </a:txBody>
                  <a:tcPr/>
                </a:tc>
                <a:tc>
                  <a:txBody>
                    <a:bodyPr/>
                    <a:lstStyle/>
                    <a:p>
                      <a:pPr marL="0" marR="0">
                        <a:spcBef>
                          <a:spcPts val="0"/>
                        </a:spcBef>
                        <a:spcAft>
                          <a:spcPts val="0"/>
                        </a:spcAft>
                      </a:pPr>
                      <a:r>
                        <a:rPr lang="en-US" sz="1800" cap="small" dirty="0">
                          <a:solidFill>
                            <a:srgbClr val="00B050"/>
                          </a:solidFill>
                          <a:effectLst/>
                        </a:rPr>
                        <a:t>past</a:t>
                      </a:r>
                      <a:endParaRPr lang="en-US" sz="18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4.53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4.53</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3.19</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25657157"/>
                  </a:ext>
                </a:extLst>
              </a:tr>
            </a:tbl>
          </a:graphicData>
        </a:graphic>
      </p:graphicFrame>
    </p:spTree>
    <p:extLst>
      <p:ext uri="{BB962C8B-B14F-4D97-AF65-F5344CB8AC3E}">
        <p14:creationId xmlns:p14="http://schemas.microsoft.com/office/powerpoint/2010/main" val="71796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50C48-1E5C-AA4C-AA7F-FAE395A6BCCA}"/>
              </a:ext>
            </a:extLst>
          </p:cNvPr>
          <p:cNvSpPr>
            <a:spLocks noGrp="1"/>
          </p:cNvSpPr>
          <p:nvPr>
            <p:ph type="title"/>
          </p:nvPr>
        </p:nvSpPr>
        <p:spPr/>
        <p:txBody>
          <a:bodyPr>
            <a:normAutofit/>
          </a:bodyPr>
          <a:lstStyle/>
          <a:p>
            <a:r>
              <a:rPr lang="en-US" sz="4000" dirty="0"/>
              <a:t>Introduction</a:t>
            </a:r>
            <a:br>
              <a:rPr lang="en-US" sz="4000" dirty="0"/>
            </a:br>
            <a:r>
              <a:rPr lang="en-US" sz="4000" dirty="0"/>
              <a:t>Constraints in other languages</a:t>
            </a:r>
          </a:p>
        </p:txBody>
      </p:sp>
      <p:sp>
        <p:nvSpPr>
          <p:cNvPr id="3" name="Content Placeholder 2">
            <a:extLst>
              <a:ext uri="{FF2B5EF4-FFF2-40B4-BE49-F238E27FC236}">
                <a16:creationId xmlns:a16="http://schemas.microsoft.com/office/drawing/2014/main" id="{5E6D3A33-28DC-8F48-BEB9-64F59AA04976}"/>
              </a:ext>
            </a:extLst>
          </p:cNvPr>
          <p:cNvSpPr>
            <a:spLocks noGrp="1"/>
          </p:cNvSpPr>
          <p:nvPr>
            <p:ph idx="1"/>
          </p:nvPr>
        </p:nvSpPr>
        <p:spPr>
          <a:xfrm>
            <a:off x="1371600" y="2171700"/>
            <a:ext cx="9601200" cy="4311316"/>
          </a:xfrm>
        </p:spPr>
        <p:txBody>
          <a:bodyPr>
            <a:normAutofit fontScale="92500"/>
          </a:bodyPr>
          <a:lstStyle/>
          <a:p>
            <a:r>
              <a:rPr lang="nl-NL" sz="2400" dirty="0"/>
              <a:t>French, Dutch, </a:t>
            </a:r>
            <a:r>
              <a:rPr lang="nl-NL" sz="2400" dirty="0" err="1"/>
              <a:t>German</a:t>
            </a:r>
            <a:r>
              <a:rPr lang="nl-NL" sz="2400" dirty="0"/>
              <a:t> </a:t>
            </a:r>
            <a:r>
              <a:rPr lang="nl-NL" sz="2400" cap="small" dirty="0"/>
              <a:t>perfect</a:t>
            </a:r>
            <a:r>
              <a:rPr lang="nl-NL" sz="2400" dirty="0"/>
              <a:t>: compatible </a:t>
            </a:r>
            <a:r>
              <a:rPr lang="nl-NL" sz="2400" dirty="0" err="1"/>
              <a:t>with</a:t>
            </a:r>
            <a:r>
              <a:rPr lang="nl-NL" sz="2400" dirty="0"/>
              <a:t> past time </a:t>
            </a:r>
            <a:r>
              <a:rPr lang="nl-NL" sz="2400" dirty="0" err="1"/>
              <a:t>adverbials</a:t>
            </a:r>
            <a:r>
              <a:rPr lang="nl-NL" sz="2400" dirty="0"/>
              <a:t>.</a:t>
            </a:r>
          </a:p>
          <a:p>
            <a:pPr lvl="1">
              <a:buFont typeface="Arial" panose="020B0604020202020204" pitchFamily="34" charset="0"/>
              <a:buChar char="•"/>
            </a:pPr>
            <a:r>
              <a:rPr lang="en-US" sz="2200" dirty="0"/>
              <a:t>Marie </a:t>
            </a:r>
            <a:r>
              <a:rPr lang="en-US" sz="2200" dirty="0" err="1"/>
              <a:t>est</a:t>
            </a:r>
            <a:r>
              <a:rPr lang="en-US" sz="2200" dirty="0"/>
              <a:t> sortie du travail </a:t>
            </a:r>
            <a:r>
              <a:rPr lang="en-US" sz="2200" dirty="0" err="1"/>
              <a:t>à</a:t>
            </a:r>
            <a:r>
              <a:rPr lang="en-US" sz="2200" dirty="0"/>
              <a:t> 17 </a:t>
            </a:r>
            <a:r>
              <a:rPr lang="en-US" sz="2200" dirty="0" err="1"/>
              <a:t>heures</a:t>
            </a:r>
            <a:r>
              <a:rPr lang="en-US" sz="2200" dirty="0"/>
              <a:t>.				[French]</a:t>
            </a:r>
          </a:p>
          <a:p>
            <a:pPr lvl="1">
              <a:buFont typeface="Arial" panose="020B0604020202020204" pitchFamily="34" charset="0"/>
              <a:buChar char="•"/>
            </a:pPr>
            <a:r>
              <a:rPr lang="en-US" sz="2200" dirty="0"/>
              <a:t>Maria is om 17 </a:t>
            </a:r>
            <a:r>
              <a:rPr lang="en-US" sz="2200" dirty="0" err="1"/>
              <a:t>uur</a:t>
            </a:r>
            <a:r>
              <a:rPr lang="en-US" sz="2200" dirty="0"/>
              <a:t> van </a:t>
            </a:r>
            <a:r>
              <a:rPr lang="en-US" sz="2200" dirty="0" err="1"/>
              <a:t>werk</a:t>
            </a:r>
            <a:r>
              <a:rPr lang="en-US" sz="2200" dirty="0"/>
              <a:t> </a:t>
            </a:r>
            <a:r>
              <a:rPr lang="en-US" sz="2200" dirty="0" err="1"/>
              <a:t>weggegaan</a:t>
            </a:r>
            <a:r>
              <a:rPr lang="en-US" sz="2200" dirty="0"/>
              <a:t>.			[Dutch]</a:t>
            </a:r>
          </a:p>
          <a:p>
            <a:r>
              <a:rPr lang="nl-NL" sz="2400" dirty="0"/>
              <a:t>French, </a:t>
            </a:r>
            <a:r>
              <a:rPr lang="nl-NL" sz="2400" dirty="0" err="1"/>
              <a:t>German</a:t>
            </a:r>
            <a:r>
              <a:rPr lang="nl-NL" sz="2400" dirty="0"/>
              <a:t> </a:t>
            </a:r>
            <a:r>
              <a:rPr lang="nl-NL" sz="2400" cap="small" dirty="0"/>
              <a:t>perfect</a:t>
            </a:r>
            <a:r>
              <a:rPr lang="nl-NL" sz="2400" dirty="0"/>
              <a:t>: </a:t>
            </a:r>
            <a:r>
              <a:rPr lang="nl-NL" sz="2400" dirty="0" err="1"/>
              <a:t>allow</a:t>
            </a:r>
            <a:r>
              <a:rPr lang="nl-NL" sz="2400" dirty="0"/>
              <a:t> </a:t>
            </a:r>
            <a:r>
              <a:rPr lang="nl-NL" sz="2400" dirty="0" err="1"/>
              <a:t>narrative</a:t>
            </a:r>
            <a:r>
              <a:rPr lang="nl-NL" sz="2400" dirty="0"/>
              <a:t> </a:t>
            </a:r>
            <a:r>
              <a:rPr lang="nl-NL" sz="2400" dirty="0" err="1"/>
              <a:t>use</a:t>
            </a:r>
            <a:r>
              <a:rPr lang="nl-NL" sz="2400" dirty="0"/>
              <a:t>, but Dutch does </a:t>
            </a:r>
            <a:r>
              <a:rPr lang="nl-NL" sz="2400" dirty="0" err="1"/>
              <a:t>not</a:t>
            </a:r>
            <a:r>
              <a:rPr lang="nl-NL" sz="2400" dirty="0"/>
              <a:t>.</a:t>
            </a:r>
          </a:p>
          <a:p>
            <a:pPr lvl="1">
              <a:buFont typeface="Arial" panose="020B0604020202020204" pitchFamily="34" charset="0"/>
              <a:buChar char="•"/>
            </a:pPr>
            <a:r>
              <a:rPr lang="nl-NL" sz="2200" dirty="0" err="1"/>
              <a:t>Quand</a:t>
            </a:r>
            <a:r>
              <a:rPr lang="nl-NL" sz="2200" dirty="0"/>
              <a:t> Marie </a:t>
            </a:r>
            <a:r>
              <a:rPr lang="nl-NL" sz="2200" dirty="0" err="1"/>
              <a:t>est</a:t>
            </a:r>
            <a:r>
              <a:rPr lang="nl-NL" sz="2200" dirty="0"/>
              <a:t> </a:t>
            </a:r>
            <a:r>
              <a:rPr lang="nl-NL" sz="2200" dirty="0" err="1"/>
              <a:t>partie</a:t>
            </a:r>
            <a:r>
              <a:rPr lang="nl-NL" sz="2200" dirty="0"/>
              <a:t>, elle </a:t>
            </a:r>
            <a:r>
              <a:rPr lang="nl-NL" sz="2200" dirty="0" err="1"/>
              <a:t>m’a</a:t>
            </a:r>
            <a:r>
              <a:rPr lang="nl-NL" sz="2200" dirty="0"/>
              <a:t> fait </a:t>
            </a:r>
            <a:r>
              <a:rPr lang="nl-NL" sz="2200" dirty="0" err="1"/>
              <a:t>signe</a:t>
            </a:r>
            <a:r>
              <a:rPr lang="nl-NL" sz="2200" dirty="0"/>
              <a:t>.			[French]</a:t>
            </a:r>
          </a:p>
          <a:p>
            <a:pPr lvl="1">
              <a:buFont typeface="Arial" panose="020B0604020202020204" pitchFamily="34" charset="0"/>
              <a:buChar char="•"/>
            </a:pPr>
            <a:r>
              <a:rPr lang="nl-NL" sz="2200" dirty="0"/>
              <a:t>#Toen Marie is weggegaan, heeft zij naar me zwaaiden.	[Dutch]</a:t>
            </a:r>
          </a:p>
          <a:p>
            <a:r>
              <a:rPr lang="en-US" sz="2400" dirty="0"/>
              <a:t>Three-way division of languages (de Swart 2007):</a:t>
            </a:r>
          </a:p>
          <a:p>
            <a:pPr lvl="1">
              <a:buFont typeface="Arial" panose="020B0604020202020204" pitchFamily="34" charset="0"/>
              <a:buChar char="•"/>
            </a:pPr>
            <a:r>
              <a:rPr lang="en-US" sz="2400" dirty="0"/>
              <a:t>German/French can use </a:t>
            </a:r>
            <a:r>
              <a:rPr lang="nl-NL" sz="2400" cap="small" dirty="0"/>
              <a:t>perfect</a:t>
            </a:r>
            <a:r>
              <a:rPr lang="en-US" sz="2400" dirty="0"/>
              <a:t> in narration, or w/past-time adverbs;</a:t>
            </a:r>
          </a:p>
          <a:p>
            <a:pPr lvl="1">
              <a:buFont typeface="Arial" panose="020B0604020202020204" pitchFamily="34" charset="0"/>
              <a:buChar char="•"/>
            </a:pPr>
            <a:r>
              <a:rPr lang="en-US" sz="2400" dirty="0"/>
              <a:t>Dutch is ok with past-time adverbials, but not with narration</a:t>
            </a:r>
          </a:p>
          <a:p>
            <a:pPr lvl="1">
              <a:buFont typeface="Arial" panose="020B0604020202020204" pitchFamily="34" charset="0"/>
              <a:buChar char="•"/>
            </a:pPr>
            <a:r>
              <a:rPr lang="en-US" sz="2400" dirty="0"/>
              <a:t>English (and Spanish?) cannot do either.</a:t>
            </a:r>
          </a:p>
          <a:p>
            <a:endParaRPr lang="en-US" dirty="0"/>
          </a:p>
        </p:txBody>
      </p:sp>
    </p:spTree>
    <p:extLst>
      <p:ext uri="{BB962C8B-B14F-4D97-AF65-F5344CB8AC3E}">
        <p14:creationId xmlns:p14="http://schemas.microsoft.com/office/powerpoint/2010/main" val="389104443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{410C9A4F-1A2F-A34C-B8B7-CF601525D993}tf10001072</Template>
  <TotalTime>14304</TotalTime>
  <Words>11927</Words>
  <Application>Microsoft Macintosh PowerPoint</Application>
  <PresentationFormat>Widescreen</PresentationFormat>
  <Paragraphs>699</Paragraphs>
  <Slides>80</Slides>
  <Notes>80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9" baseType="lpstr">
      <vt:lpstr>Arial</vt:lpstr>
      <vt:lpstr>Calibri</vt:lpstr>
      <vt:lpstr>Franklin Gothic Book</vt:lpstr>
      <vt:lpstr>Open Sans</vt:lpstr>
      <vt:lpstr>Open Sans Light</vt:lpstr>
      <vt:lpstr>Times New Roman</vt:lpstr>
      <vt:lpstr>Wingdings</vt:lpstr>
      <vt:lpstr>Crop</vt:lpstr>
      <vt:lpstr>Bitmap Image</vt:lpstr>
      <vt:lpstr>Combining corpora and experimental methods in crosslinguistic semantics</vt:lpstr>
      <vt:lpstr>Collaborative work (Time in Translation)</vt:lpstr>
      <vt:lpstr>Time in Translation NWO-project (2017-2022)</vt:lpstr>
      <vt:lpstr>Roadmap</vt:lpstr>
      <vt:lpstr>introduction</vt:lpstr>
      <vt:lpstr>Introduction Perfect/Past in English</vt:lpstr>
      <vt:lpstr>Introduction The Perfect</vt:lpstr>
      <vt:lpstr>Introduction Lack of crosslinguistic coverage</vt:lpstr>
      <vt:lpstr>Introduction Constraints in other languages</vt:lpstr>
      <vt:lpstr>Introduction Diachronic and synchronic variation</vt:lpstr>
      <vt:lpstr>Introduction Our methods</vt:lpstr>
      <vt:lpstr>Translation mining</vt:lpstr>
      <vt:lpstr>In a nuthsell…</vt:lpstr>
      <vt:lpstr>1. VPs Extraction</vt:lpstr>
      <vt:lpstr>2. Verb/Sentence alignment </vt:lpstr>
      <vt:lpstr>3. Marker assignment</vt:lpstr>
      <vt:lpstr>4. Dissimilarity matrix</vt:lpstr>
      <vt:lpstr>4. Dissimilarity matrix</vt:lpstr>
      <vt:lpstr>5. Multidimensional Scaling</vt:lpstr>
      <vt:lpstr>Corpus: L’étranger and its translations (van der Klis et al. 2020 et seq.)</vt:lpstr>
      <vt:lpstr>French</vt:lpstr>
      <vt:lpstr>German</vt:lpstr>
      <vt:lpstr>Dutch</vt:lpstr>
      <vt:lpstr>Spanish </vt:lpstr>
      <vt:lpstr>English </vt:lpstr>
      <vt:lpstr>French - Perfect and Past</vt:lpstr>
      <vt:lpstr>French - Perfect and Past</vt:lpstr>
      <vt:lpstr>German - Perfect and Past</vt:lpstr>
      <vt:lpstr>Dutch - Perfect and Past</vt:lpstr>
      <vt:lpstr>Spanish - Perfect and Past</vt:lpstr>
      <vt:lpstr>English - Perfect and Past</vt:lpstr>
      <vt:lpstr>Descriptive statistics</vt:lpstr>
      <vt:lpstr>Descriptive statistics</vt:lpstr>
      <vt:lpstr>Descriptive statistics</vt:lpstr>
      <vt:lpstr>From statistics to grammar</vt:lpstr>
      <vt:lpstr>From the maps to the data</vt:lpstr>
      <vt:lpstr>Dynamic Interface: back-and-forth between maps and data</vt:lpstr>
      <vt:lpstr>French - Perfect and Past</vt:lpstr>
      <vt:lpstr>German - Perfect and Past</vt:lpstr>
      <vt:lpstr>French &gt; German: state verbs (in a narrative sequence)</vt:lpstr>
      <vt:lpstr>German - Perfect and Past</vt:lpstr>
      <vt:lpstr>Dutch - Perfect and Past</vt:lpstr>
      <vt:lpstr>German &gt; Dutch: narration</vt:lpstr>
      <vt:lpstr>Dutch - Perfect and Past</vt:lpstr>
      <vt:lpstr>Spanish - Perfect and Past</vt:lpstr>
      <vt:lpstr>Dutch &gt; Spanish: past events</vt:lpstr>
      <vt:lpstr>Spanish - Perfect and Past</vt:lpstr>
      <vt:lpstr>English - Perfect and Past</vt:lpstr>
      <vt:lpstr>Spanish &gt; English: pragmatics?</vt:lpstr>
      <vt:lpstr>English - Perfect and Past</vt:lpstr>
      <vt:lpstr>English: classical resultatives</vt:lpstr>
      <vt:lpstr>English: classical existentials</vt:lpstr>
      <vt:lpstr>Implicational hierarchy of Perfect use</vt:lpstr>
      <vt:lpstr>The cross-linguistic distribution of the perfect </vt:lpstr>
      <vt:lpstr>Reflections on parallel corpus research</vt:lpstr>
      <vt:lpstr>RELIABILITY and granularity</vt:lpstr>
      <vt:lpstr>Reliability issues</vt:lpstr>
      <vt:lpstr>Granularity issues</vt:lpstr>
      <vt:lpstr>The role of converging methodologies</vt:lpstr>
      <vt:lpstr>a case study: the present perfect puzzle in Spanish, English and Dutch</vt:lpstr>
      <vt:lpstr>Introduction</vt:lpstr>
      <vt:lpstr>Introduction: hodiernality</vt:lpstr>
      <vt:lpstr>Introduction: deixis</vt:lpstr>
      <vt:lpstr>Research questions</vt:lpstr>
      <vt:lpstr>Method: acceptability judgments</vt:lpstr>
      <vt:lpstr>Method: acceptability judgments</vt:lpstr>
      <vt:lpstr>Sample stimulus</vt:lpstr>
      <vt:lpstr>Data analysis &amp; Results </vt:lpstr>
      <vt:lpstr>Fillers (e.g., continuatives) </vt:lpstr>
      <vt:lpstr>Dutch</vt:lpstr>
      <vt:lpstr>Spanish</vt:lpstr>
      <vt:lpstr>English</vt:lpstr>
      <vt:lpstr>English: within +T +D</vt:lpstr>
      <vt:lpstr>Summary</vt:lpstr>
      <vt:lpstr>Conclusion</vt:lpstr>
      <vt:lpstr>general conclusions</vt:lpstr>
      <vt:lpstr>Take-home message</vt:lpstr>
      <vt:lpstr>Selected references</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Fuchs, Martin</dc:creator>
  <cp:lastModifiedBy>Fuchs, Martin</cp:lastModifiedBy>
  <cp:revision>184</cp:revision>
  <cp:lastPrinted>2021-07-24T08:47:17Z</cp:lastPrinted>
  <dcterms:created xsi:type="dcterms:W3CDTF">2020-12-05T16:55:21Z</dcterms:created>
  <dcterms:modified xsi:type="dcterms:W3CDTF">2022-03-22T18:10:33Z</dcterms:modified>
</cp:coreProperties>
</file>